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34"/>
  </p:notesMasterIdLst>
  <p:handoutMasterIdLst>
    <p:handoutMasterId r:id="rId35"/>
  </p:handoutMasterIdLst>
  <p:sldIdLst>
    <p:sldId id="258" r:id="rId3"/>
    <p:sldId id="259" r:id="rId4"/>
    <p:sldId id="260" r:id="rId5"/>
    <p:sldId id="257" r:id="rId6"/>
    <p:sldId id="264" r:id="rId7"/>
    <p:sldId id="266" r:id="rId8"/>
    <p:sldId id="267" r:id="rId9"/>
    <p:sldId id="268" r:id="rId10"/>
    <p:sldId id="292" r:id="rId11"/>
    <p:sldId id="270" r:id="rId12"/>
    <p:sldId id="271" r:id="rId13"/>
    <p:sldId id="273" r:id="rId14"/>
    <p:sldId id="274" r:id="rId15"/>
    <p:sldId id="275" r:id="rId16"/>
    <p:sldId id="276" r:id="rId17"/>
    <p:sldId id="277" r:id="rId18"/>
    <p:sldId id="291" r:id="rId19"/>
    <p:sldId id="278" r:id="rId20"/>
    <p:sldId id="290" r:id="rId21"/>
    <p:sldId id="280" r:id="rId22"/>
    <p:sldId id="281" r:id="rId23"/>
    <p:sldId id="293" r:id="rId24"/>
    <p:sldId id="282" r:id="rId25"/>
    <p:sldId id="283" r:id="rId26"/>
    <p:sldId id="284" r:id="rId27"/>
    <p:sldId id="285" r:id="rId28"/>
    <p:sldId id="294" r:id="rId29"/>
    <p:sldId id="296" r:id="rId30"/>
    <p:sldId id="286" r:id="rId31"/>
    <p:sldId id="297" r:id="rId32"/>
    <p:sldId id="298"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9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66" autoAdjust="0"/>
    <p:restoredTop sz="86364"/>
  </p:normalViewPr>
  <p:slideViewPr>
    <p:cSldViewPr snapToGrid="0">
      <p:cViewPr varScale="1">
        <p:scale>
          <a:sx n="61" d="100"/>
          <a:sy n="61" d="100"/>
        </p:scale>
        <p:origin x="234" y="-102"/>
      </p:cViewPr>
      <p:guideLst/>
    </p:cSldViewPr>
  </p:slideViewPr>
  <p:outlineViewPr>
    <p:cViewPr>
      <p:scale>
        <a:sx n="33" d="100"/>
        <a:sy n="33" d="100"/>
      </p:scale>
      <p:origin x="0" y="-31128"/>
    </p:cViewPr>
  </p:outlin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6815810-3E7E-481C-A4AB-528EB984D94E}" type="datetimeFigureOut">
              <a:rPr lang="en-US" smtClean="0"/>
              <a:t>3/14/2017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4C2811A-6458-4979-A5F5-970AA832C605}" type="slidenum">
              <a:rPr lang="en-US" smtClean="0"/>
              <a:t>‹#›</a:t>
            </a:fld>
            <a:endParaRPr lang="en-US" dirty="0"/>
          </a:p>
        </p:txBody>
      </p:sp>
    </p:spTree>
    <p:extLst>
      <p:ext uri="{BB962C8B-B14F-4D97-AF65-F5344CB8AC3E}">
        <p14:creationId xmlns:p14="http://schemas.microsoft.com/office/powerpoint/2010/main" val="2120205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E9B9782-7A5A-4A87-921A-63B5B6A99256}" type="datetimeFigureOut">
              <a:rPr lang="en-US" smtClean="0"/>
              <a:t>3/14/2017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7A80990-0356-4F2E-B7A4-20C81A345967}" type="slidenum">
              <a:rPr lang="en-US" smtClean="0"/>
              <a:t>‹#›</a:t>
            </a:fld>
            <a:endParaRPr lang="en-US" dirty="0"/>
          </a:p>
        </p:txBody>
      </p:sp>
    </p:spTree>
    <p:extLst>
      <p:ext uri="{BB962C8B-B14F-4D97-AF65-F5344CB8AC3E}">
        <p14:creationId xmlns:p14="http://schemas.microsoft.com/office/powerpoint/2010/main" val="716289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xfrm>
            <a:off x="3970938" y="8829967"/>
            <a:ext cx="3037840" cy="46643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eaLnBrk="0" hangingPunct="0">
              <a:defRPr sz="2400">
                <a:solidFill>
                  <a:schemeClr val="tx1"/>
                </a:solidFill>
                <a:latin typeface="Verdana" panose="020B0604030504040204" pitchFamily="34" charset="0"/>
                <a:ea typeface="ＭＳ Ｐゴシック" pitchFamily="2" charset="-128"/>
              </a:defRPr>
            </a:lvl1pPr>
            <a:lvl2pPr marL="757066" indent="-291179" defTabSz="947950" eaLnBrk="0" hangingPunct="0">
              <a:defRPr sz="2400">
                <a:solidFill>
                  <a:schemeClr val="tx1"/>
                </a:solidFill>
                <a:latin typeface="Verdana" panose="020B0604030504040204" pitchFamily="34" charset="0"/>
                <a:ea typeface="ＭＳ Ｐゴシック" pitchFamily="2" charset="-128"/>
              </a:defRPr>
            </a:lvl2pPr>
            <a:lvl3pPr marL="1164717" indent="-232943" defTabSz="947950" eaLnBrk="0" hangingPunct="0">
              <a:defRPr sz="2400">
                <a:solidFill>
                  <a:schemeClr val="tx1"/>
                </a:solidFill>
                <a:latin typeface="Verdana" panose="020B0604030504040204" pitchFamily="34" charset="0"/>
                <a:ea typeface="ＭＳ Ｐゴシック" pitchFamily="2" charset="-128"/>
              </a:defRPr>
            </a:lvl3pPr>
            <a:lvl4pPr marL="1630604" indent="-232943" defTabSz="947950" eaLnBrk="0" hangingPunct="0">
              <a:defRPr sz="2400">
                <a:solidFill>
                  <a:schemeClr val="tx1"/>
                </a:solidFill>
                <a:latin typeface="Verdana" panose="020B0604030504040204" pitchFamily="34" charset="0"/>
                <a:ea typeface="ＭＳ Ｐゴシック" pitchFamily="2" charset="-128"/>
              </a:defRPr>
            </a:lvl4pPr>
            <a:lvl5pPr marL="2096491" indent="-232943" defTabSz="947950" eaLnBrk="0" hangingPunct="0">
              <a:defRPr sz="2400">
                <a:solidFill>
                  <a:schemeClr val="tx1"/>
                </a:solidFill>
                <a:latin typeface="Verdana" panose="020B0604030504040204" pitchFamily="34" charset="0"/>
                <a:ea typeface="ＭＳ Ｐゴシック" pitchFamily="2" charset="-128"/>
              </a:defRPr>
            </a:lvl5pPr>
            <a:lvl6pPr marL="2562377"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3028264"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94151"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960038"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eaLnBrk="1" hangingPunct="1"/>
            <a:fld id="{806DF4D4-8E93-4CAB-8AA2-1AB352EDD4B8}" type="slidenum">
              <a:rPr lang="en-US" altLang="en-US" sz="1200">
                <a:solidFill>
                  <a:srgbClr val="000000"/>
                </a:solidFill>
              </a:rPr>
              <a:pPr eaLnBrk="1" hangingPunct="1"/>
              <a:t>1</a:t>
            </a:fld>
            <a:endParaRPr lang="en-US" altLang="en-US" sz="1200" dirty="0">
              <a:solidFill>
                <a:srgbClr val="000000"/>
              </a:solidFill>
            </a:endParaRPr>
          </a:p>
        </p:txBody>
      </p:sp>
      <p:sp>
        <p:nvSpPr>
          <p:cNvPr id="19458" name="Rectangle 2"/>
          <p:cNvSpPr>
            <a:spLocks noGrp="1" noRot="1" noChangeAspect="1" noChangeArrowheads="1" noTextEdit="1"/>
          </p:cNvSpPr>
          <p:nvPr>
            <p:ph type="sldImg"/>
          </p:nvPr>
        </p:nvSpPr>
        <p:spPr>
          <a:xfrm>
            <a:off x="717550" y="1162050"/>
            <a:ext cx="5575300" cy="3136900"/>
          </a:xfrm>
          <a:prstGeom prst="rect">
            <a:avLst/>
          </a:prstGeom>
          <a:ln/>
        </p:spPr>
      </p:sp>
      <p:sp>
        <p:nvSpPr>
          <p:cNvPr id="19459" name="Rectangle 3"/>
          <p:cNvSpPr>
            <a:spLocks noGrp="1" noChangeArrowheads="1"/>
          </p:cNvSpPr>
          <p:nvPr>
            <p:ph type="body" idx="1"/>
          </p:nvPr>
        </p:nvSpPr>
        <p:spPr>
          <a:xfrm>
            <a:off x="701040" y="4473892"/>
            <a:ext cx="5608320" cy="366045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Candidate Support Providers should access the resources (videos and printable materials) at http://www.boardcertifiedteachers.org/resources.  </a:t>
            </a:r>
          </a:p>
          <a:p>
            <a:endParaRPr lang="en-US" altLang="en-US" dirty="0" smtClean="0"/>
          </a:p>
          <a:p>
            <a:r>
              <a:rPr lang="en-US" altLang="en-US" dirty="0" smtClean="0"/>
              <a:t>Any</a:t>
            </a:r>
            <a:r>
              <a:rPr lang="en-US" altLang="en-US" baseline="0" dirty="0" smtClean="0"/>
              <a:t> slide with yellow and gray bands at the top came directly from NBPTS. Please be sure to give NBPTS credit for these slides. </a:t>
            </a:r>
            <a:endParaRPr lang="en-US" altLang="en-US" dirty="0" smtClean="0"/>
          </a:p>
          <a:p>
            <a:endParaRPr lang="en-US" altLang="en-US" dirty="0" smtClean="0">
              <a:ea typeface="ＭＳ Ｐゴシック" pitchFamily="2" charset="-128"/>
            </a:endParaRPr>
          </a:p>
        </p:txBody>
      </p:sp>
    </p:spTree>
    <p:extLst>
      <p:ext uri="{BB962C8B-B14F-4D97-AF65-F5344CB8AC3E}">
        <p14:creationId xmlns:p14="http://schemas.microsoft.com/office/powerpoint/2010/main" val="3051431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lstStyle/>
          <a:p>
            <a:r>
              <a:rPr lang="en-US" dirty="0" smtClean="0"/>
              <a:t>Visit the Pearson Vue website to view available testing centers.</a:t>
            </a:r>
          </a:p>
          <a:p>
            <a:endParaRPr lang="en-US" dirty="0" smtClean="0"/>
          </a:p>
          <a:p>
            <a:r>
              <a:rPr lang="en-US" dirty="0" smtClean="0"/>
              <a:t>Be sure to include the 2 zeros before your candidate id number and give your name exactly as it is written on ATT.  For example, if the ID number is 12345678, the candidate will need to use 0012345678. </a:t>
            </a:r>
          </a:p>
          <a:p>
            <a:endParaRPr lang="en-US" dirty="0" smtClean="0"/>
          </a:p>
          <a:p>
            <a:r>
              <a:rPr lang="en-US" dirty="0" smtClean="0"/>
              <a:t>If an email address was given the confirmation will be emailed. Check letter – call Pearson with discrepancies. </a:t>
            </a:r>
            <a:endParaRPr lang="en-US" dirty="0"/>
          </a:p>
        </p:txBody>
      </p:sp>
    </p:spTree>
    <p:extLst>
      <p:ext uri="{BB962C8B-B14F-4D97-AF65-F5344CB8AC3E}">
        <p14:creationId xmlns:p14="http://schemas.microsoft.com/office/powerpoint/2010/main" val="2457546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2227"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pPr>
              <a:buFont typeface="Arial" charset="0"/>
              <a:buChar char="•"/>
            </a:pPr>
            <a:r>
              <a:rPr lang="en-US" dirty="0" smtClean="0"/>
              <a:t>The testing accommodations form is due April 1. </a:t>
            </a:r>
            <a:endParaRPr lang="en-US" dirty="0" smtClean="0"/>
          </a:p>
        </p:txBody>
      </p:sp>
    </p:spTree>
    <p:extLst>
      <p:ext uri="{BB962C8B-B14F-4D97-AF65-F5344CB8AC3E}">
        <p14:creationId xmlns:p14="http://schemas.microsoft.com/office/powerpoint/2010/main" val="4132770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529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You must reschedule during the current testing window.</a:t>
            </a:r>
          </a:p>
          <a:p>
            <a:r>
              <a:rPr lang="en-US" dirty="0" smtClean="0"/>
              <a:t>If you do not cancel 24 hours in advance – forfeit authorization to test, email</a:t>
            </a:r>
            <a:r>
              <a:rPr lang="en-US" baseline="0" dirty="0" smtClean="0"/>
              <a:t> Customer Support at nbptscudtomersupport@pearson.com for </a:t>
            </a:r>
            <a:r>
              <a:rPr lang="en-US" dirty="0" smtClean="0"/>
              <a:t>reinstatement, charged $175 paid within 30 days. Once a candidate has been reinstated, they can register with Pearson Vue.</a:t>
            </a:r>
          </a:p>
          <a:p>
            <a:endParaRPr lang="en-US" dirty="0" smtClean="0"/>
          </a:p>
          <a:p>
            <a:r>
              <a:rPr lang="en-US" dirty="0" smtClean="0"/>
              <a:t>If you fail to test during the current cycle  you will either forfeit the fees paid</a:t>
            </a:r>
            <a:r>
              <a:rPr lang="en-US" baseline="0" dirty="0" smtClean="0"/>
              <a:t> and will receive an NS (not scoreable) on your score report for Component 1. This assessment year will still count towards your five-year window to pursue certification and you will be required to pay to retake the component. </a:t>
            </a:r>
          </a:p>
          <a:p>
            <a:endParaRPr lang="en-US" dirty="0" smtClean="0"/>
          </a:p>
          <a:p>
            <a:endParaRPr lang="en-US" dirty="0" smtClean="0"/>
          </a:p>
        </p:txBody>
      </p:sp>
    </p:spTree>
    <p:extLst>
      <p:ext uri="{BB962C8B-B14F-4D97-AF65-F5344CB8AC3E}">
        <p14:creationId xmlns:p14="http://schemas.microsoft.com/office/powerpoint/2010/main" val="2319361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7347"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More than 30 minutes late – will not be admitted and will be considered absent.</a:t>
            </a:r>
          </a:p>
          <a:p>
            <a:r>
              <a:rPr lang="en-US" dirty="0" smtClean="0"/>
              <a:t>The language for the “National Board Candidate Rules Agreement and Non-Disclosure Agreement” can be found</a:t>
            </a:r>
            <a:r>
              <a:rPr lang="en-US" baseline="0" dirty="0" smtClean="0"/>
              <a:t> at the end of the “Assessment Center Policy and Guidelines” document. If you do not sign this document, you will not be allowed to test.  Candidates are encouraged to read the information about this document before going to the assessment center.</a:t>
            </a:r>
            <a:endParaRPr lang="en-US" dirty="0" smtClean="0"/>
          </a:p>
          <a:p>
            <a:r>
              <a:rPr lang="en-US" dirty="0" smtClean="0"/>
              <a:t>Security – identification purposes only</a:t>
            </a:r>
          </a:p>
          <a:p>
            <a:r>
              <a:rPr lang="en-US" dirty="0" smtClean="0"/>
              <a:t>Accepted ID – (all</a:t>
            </a:r>
            <a:r>
              <a:rPr lang="en-US" baseline="0" dirty="0" smtClean="0"/>
              <a:t> non-expired) </a:t>
            </a:r>
            <a:r>
              <a:rPr lang="en-US" dirty="0" smtClean="0"/>
              <a:t>driver’s license, passport, state ID, national ID, military ID, alien registration card  (all photograph and signature). Minor changes in name may be accepted with legal documents</a:t>
            </a:r>
            <a:r>
              <a:rPr lang="en-US" baseline="0" dirty="0" smtClean="0"/>
              <a:t> such as a marriage certificate.</a:t>
            </a:r>
            <a:endParaRPr lang="en-US" dirty="0" smtClean="0"/>
          </a:p>
          <a:p>
            <a:r>
              <a:rPr lang="en-US" dirty="0" smtClean="0"/>
              <a:t>Be prepared to lock up watches, purses, cell phones, etc.  No notes allowed.</a:t>
            </a:r>
          </a:p>
          <a:p>
            <a:r>
              <a:rPr lang="en-US" dirty="0" smtClean="0"/>
              <a:t>Follow onscreen instructions for response books</a:t>
            </a:r>
          </a:p>
          <a:p>
            <a:r>
              <a:rPr lang="en-US" dirty="0" smtClean="0"/>
              <a:t>Always confirm that you have been given the correct response book</a:t>
            </a:r>
            <a:endParaRPr lang="en-US" dirty="0" smtClean="0"/>
          </a:p>
        </p:txBody>
      </p:sp>
    </p:spTree>
    <p:extLst>
      <p:ext uri="{BB962C8B-B14F-4D97-AF65-F5344CB8AC3E}">
        <p14:creationId xmlns:p14="http://schemas.microsoft.com/office/powerpoint/2010/main" val="2037022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Candidates </a:t>
            </a:r>
            <a:r>
              <a:rPr lang="en-US" dirty="0" smtClean="0"/>
              <a:t>should also view the Assessment Center Policy and Guidelines documents.</a:t>
            </a:r>
            <a:r>
              <a:rPr lang="en-US" baseline="0" dirty="0" smtClean="0"/>
              <a:t> </a:t>
            </a:r>
            <a:r>
              <a:rPr lang="en-US" dirty="0" smtClean="0"/>
              <a:t>These documents can be found at:  http://boardcertifiedteachers.org/first-time-candidates. </a:t>
            </a:r>
            <a:endParaRPr lang="en-US" dirty="0" smtClean="0"/>
          </a:p>
          <a:p>
            <a:endParaRPr lang="en-US" baseline="0" dirty="0" smtClean="0"/>
          </a:p>
          <a:p>
            <a:r>
              <a:rPr lang="en-US" baseline="0" dirty="0" smtClean="0"/>
              <a:t>Candidates are responsible for monitoring their own break time. The scheduled break is timed by the computer. If the candidate takes longer than the 10 minutes allotted, the time is deducted from the next exercise. </a:t>
            </a:r>
          </a:p>
          <a:p>
            <a:endParaRPr lang="en-US" baseline="0" dirty="0" smtClean="0"/>
          </a:p>
          <a:p>
            <a:r>
              <a:rPr lang="en-US" baseline="0" dirty="0" smtClean="0"/>
              <a:t>If you leave the testing room for any reason, you will have an electronic palm vein scan completed before leaving and upon your return.</a:t>
            </a:r>
            <a:endParaRPr lang="en-US" baseline="0" dirty="0" smtClean="0"/>
          </a:p>
          <a:p>
            <a:endParaRPr lang="en-US" dirty="0" smtClean="0"/>
          </a:p>
        </p:txBody>
      </p:sp>
    </p:spTree>
    <p:extLst>
      <p:ext uri="{BB962C8B-B14F-4D97-AF65-F5344CB8AC3E}">
        <p14:creationId xmlns:p14="http://schemas.microsoft.com/office/powerpoint/2010/main" val="1903375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9395"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Clock shows remaining time for exercise</a:t>
            </a:r>
          </a:p>
          <a:p>
            <a:r>
              <a:rPr lang="en-US" dirty="0" smtClean="0"/>
              <a:t>The Navigator screen will display a list of the question numbers, the status of each question (i.e. incomplete, complete, unseen), and the questions you have flagged for review. You are not penalized for using the Navigator to view or answer SRIs out of order.</a:t>
            </a:r>
          </a:p>
          <a:p>
            <a:r>
              <a:rPr lang="en-US" dirty="0" smtClean="0"/>
              <a:t>For mathematics and science exams, a scientific calculator will appear when you click on the calculator icon.</a:t>
            </a:r>
          </a:p>
          <a:p>
            <a:endParaRPr lang="en-US" dirty="0" smtClean="0"/>
          </a:p>
        </p:txBody>
      </p:sp>
    </p:spTree>
    <p:extLst>
      <p:ext uri="{BB962C8B-B14F-4D97-AF65-F5344CB8AC3E}">
        <p14:creationId xmlns:p14="http://schemas.microsoft.com/office/powerpoint/2010/main" val="156258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6041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smtClean="0"/>
              <a:t>Clock shows remaining time for exercise</a:t>
            </a:r>
          </a:p>
          <a:p>
            <a:r>
              <a:rPr lang="en-US" altLang="en-US" dirty="0" smtClean="0"/>
              <a:t>The Navigator screen will display a list of the question numbers, the status of each question (i.e. incomplete, complete, unseen), and the questions you have flagged for review. You are not penalized for using the Navigator to view or answer SRIs out of order.</a:t>
            </a:r>
          </a:p>
          <a:p>
            <a:r>
              <a:rPr lang="en-US" altLang="en-US" dirty="0" smtClean="0"/>
              <a:t>For mathematics and science exams, a scientific calculator will appear when you click on the calculator icon.</a:t>
            </a:r>
            <a:endParaRPr lang="en-US" altLang="en-US" dirty="0" smtClean="0"/>
          </a:p>
        </p:txBody>
      </p:sp>
    </p:spTree>
    <p:extLst>
      <p:ext uri="{BB962C8B-B14F-4D97-AF65-F5344CB8AC3E}">
        <p14:creationId xmlns:p14="http://schemas.microsoft.com/office/powerpoint/2010/main" val="1937903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6041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smtClean="0"/>
              <a:t>If there is a single-response prompt, the display will read “1 of 1.” For multiple prompts, the display will read “Prompts 1 of 4,” “Prompts 2 of 4,” and so on.</a:t>
            </a:r>
            <a:endParaRPr lang="en-US" altLang="en-US" dirty="0" smtClean="0"/>
          </a:p>
        </p:txBody>
      </p:sp>
    </p:spTree>
    <p:extLst>
      <p:ext uri="{BB962C8B-B14F-4D97-AF65-F5344CB8AC3E}">
        <p14:creationId xmlns:p14="http://schemas.microsoft.com/office/powerpoint/2010/main" val="3358961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submit the number of examples requested because scoring assessors will only evaluate the number requested.</a:t>
            </a:r>
            <a:endParaRPr lang="en-US" dirty="0" smtClean="0"/>
          </a:p>
        </p:txBody>
      </p:sp>
      <p:sp>
        <p:nvSpPr>
          <p:cNvPr id="4" name="Slide Number Placeholder 3"/>
          <p:cNvSpPr>
            <a:spLocks noGrp="1"/>
          </p:cNvSpPr>
          <p:nvPr>
            <p:ph type="sldNum" sz="quarter" idx="10"/>
          </p:nvPr>
        </p:nvSpPr>
        <p:spPr/>
        <p:txBody>
          <a:bodyPr/>
          <a:lstStyle/>
          <a:p>
            <a:fld id="{97A80990-0356-4F2E-B7A4-20C81A345967}" type="slidenum">
              <a:rPr lang="en-US" smtClean="0"/>
              <a:t>18</a:t>
            </a:fld>
            <a:endParaRPr lang="en-US" dirty="0"/>
          </a:p>
        </p:txBody>
      </p:sp>
    </p:spTree>
    <p:extLst>
      <p:ext uri="{BB962C8B-B14F-4D97-AF65-F5344CB8AC3E}">
        <p14:creationId xmlns:p14="http://schemas.microsoft.com/office/powerpoint/2010/main" val="3688178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19</a:t>
            </a:fld>
            <a:endParaRPr lang="en-US" dirty="0"/>
          </a:p>
        </p:txBody>
      </p:sp>
    </p:spTree>
    <p:extLst>
      <p:ext uri="{BB962C8B-B14F-4D97-AF65-F5344CB8AC3E}">
        <p14:creationId xmlns:p14="http://schemas.microsoft.com/office/powerpoint/2010/main" val="3036075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Tree>
    <p:extLst>
      <p:ext uri="{BB962C8B-B14F-4D97-AF65-F5344CB8AC3E}">
        <p14:creationId xmlns:p14="http://schemas.microsoft.com/office/powerpoint/2010/main" val="4118742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20</a:t>
            </a:fld>
            <a:endParaRPr lang="en-US" dirty="0"/>
          </a:p>
        </p:txBody>
      </p:sp>
    </p:spTree>
    <p:extLst>
      <p:ext uri="{BB962C8B-B14F-4D97-AF65-F5344CB8AC3E}">
        <p14:creationId xmlns:p14="http://schemas.microsoft.com/office/powerpoint/2010/main" val="2873828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476250" y="696913"/>
            <a:ext cx="6057900" cy="3408362"/>
          </a:xfrm>
          <a:prstGeom prst="rect">
            <a:avLst/>
          </a:prstGeom>
          <a:noFill/>
          <a:ln>
            <a:solidFill>
              <a:srgbClr val="000000"/>
            </a:solidFill>
            <a:miter lim="800000"/>
            <a:headEnd/>
            <a:tailEnd/>
          </a:ln>
        </p:spPr>
      </p:sp>
      <p:sp>
        <p:nvSpPr>
          <p:cNvPr id="61443" name="Rectangle 3"/>
          <p:cNvSpPr>
            <a:spLocks noGrp="1" noChangeArrowheads="1"/>
          </p:cNvSpPr>
          <p:nvPr>
            <p:ph type="body" idx="1"/>
          </p:nvPr>
        </p:nvSpPr>
        <p:spPr bwMode="auto">
          <a:xfrm>
            <a:off x="934720" y="4338320"/>
            <a:ext cx="5140960" cy="4183380"/>
          </a:xfrm>
          <a:prstGeom prst="rect">
            <a:avLst/>
          </a:prstGeom>
          <a:noFill/>
          <a:ln>
            <a:miter lim="800000"/>
            <a:headEnd/>
            <a:tailEnd/>
          </a:ln>
        </p:spPr>
        <p:txBody>
          <a:bodyPr/>
          <a:lstStyle/>
          <a:p>
            <a:r>
              <a:rPr lang="en-US" altLang="en-US" dirty="0" smtClean="0"/>
              <a:t>The assigned scores correlate to the performance standard for National Board Certification as follows: </a:t>
            </a:r>
          </a:p>
          <a:p>
            <a:r>
              <a:rPr lang="en-US" altLang="en-US" dirty="0" smtClean="0"/>
              <a:t>The highest assigned score for a constructed response item or a portfolio component is 4.25 (4+).</a:t>
            </a:r>
          </a:p>
          <a:p>
            <a:r>
              <a:rPr lang="en-US" altLang="en-US" dirty="0" smtClean="0"/>
              <a:t>The lowest assigned score for a constructed response item or a portfolio component is 0.75 (1–); however, a score of zero is possible (see “Score Designations of ‘0’ and ‘NS’” in this document).</a:t>
            </a:r>
          </a:p>
          <a:p>
            <a:r>
              <a:rPr lang="en-US" altLang="en-US" dirty="0" smtClean="0"/>
              <a:t>Level 4 and Level 3 performances represent accomplished teaching practice. </a:t>
            </a:r>
          </a:p>
          <a:p>
            <a:r>
              <a:rPr lang="en-US" altLang="en-US" dirty="0" smtClean="0"/>
              <a:t>Level 2 and Level 1 performances represent less-than-accomplished teaching practice</a:t>
            </a:r>
            <a:endParaRPr lang="en-US" altLang="en-US" dirty="0" smtClean="0"/>
          </a:p>
        </p:txBody>
      </p:sp>
    </p:spTree>
    <p:extLst>
      <p:ext uri="{BB962C8B-B14F-4D97-AF65-F5344CB8AC3E}">
        <p14:creationId xmlns:p14="http://schemas.microsoft.com/office/powerpoint/2010/main" val="362832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Score Designations of “0” and “NS” If the space on your score report for a score assigned to a constructed response item or a portfolio component displays a “0” (zero), then one or more of the following applies: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For </a:t>
            </a:r>
            <a:r>
              <a:rPr lang="en-US" dirty="0" smtClean="0"/>
              <a:t>a constructed response item, your submitted response did not meet the requirements to receive the minimum score of 0.75 on a constructed response item.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If the space on your score report for a score assigned to a constructed response item or a portfolio component displays the “NS” (not scorable) designation, then one of the following may apply: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For </a:t>
            </a:r>
            <a:r>
              <a:rPr lang="en-US" dirty="0" smtClean="0"/>
              <a:t>a constructed response item,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-you </a:t>
            </a:r>
            <a:r>
              <a:rPr lang="en-US" dirty="0" smtClean="0"/>
              <a:t>did not schedule or attend your assessment center testing appointment.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-you </a:t>
            </a:r>
            <a:r>
              <a:rPr lang="en-US" dirty="0" smtClean="0"/>
              <a:t>did not open the selected response part of the exam and did not attempt any of the items.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-you </a:t>
            </a:r>
            <a:r>
              <a:rPr lang="en-US" dirty="0" smtClean="0"/>
              <a:t>did not open a constructed response item and did not view any prompts in the item.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-you </a:t>
            </a:r>
            <a:r>
              <a:rPr lang="en-US" dirty="0" smtClean="0"/>
              <a:t>were suspected of plagiarism or cheating. </a:t>
            </a:r>
          </a:p>
        </p:txBody>
      </p:sp>
      <p:sp>
        <p:nvSpPr>
          <p:cNvPr id="37892" name="Slide Number Placeholder 3"/>
          <p:cNvSpPr>
            <a:spLocks noGrp="1"/>
          </p:cNvSpPr>
          <p:nvPr>
            <p:ph type="sldNum" sz="quarter" idx="5"/>
          </p:nvPr>
        </p:nvSpPr>
        <p:spPr>
          <a:noFill/>
        </p:spPr>
        <p:txBody>
          <a:bodyPr/>
          <a:lstStyle/>
          <a:p>
            <a:fld id="{D673DDF6-31FD-4815-8570-CA789C79EE9C}" type="slidenum">
              <a:rPr lang="en-US" altLang="en-US" smtClean="0"/>
              <a:pPr/>
              <a:t>22</a:t>
            </a:fld>
            <a:endParaRPr lang="en-US" altLang="en-US" dirty="0" smtClean="0"/>
          </a:p>
        </p:txBody>
      </p:sp>
    </p:spTree>
    <p:extLst>
      <p:ext uri="{BB962C8B-B14F-4D97-AF65-F5344CB8AC3E}">
        <p14:creationId xmlns:p14="http://schemas.microsoft.com/office/powerpoint/2010/main" val="2786398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23</a:t>
            </a:fld>
            <a:endParaRPr lang="en-US" dirty="0"/>
          </a:p>
        </p:txBody>
      </p:sp>
    </p:spTree>
    <p:extLst>
      <p:ext uri="{BB962C8B-B14F-4D97-AF65-F5344CB8AC3E}">
        <p14:creationId xmlns:p14="http://schemas.microsoft.com/office/powerpoint/2010/main" val="634442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24</a:t>
            </a:fld>
            <a:endParaRPr lang="en-US" dirty="0"/>
          </a:p>
        </p:txBody>
      </p:sp>
    </p:spTree>
    <p:extLst>
      <p:ext uri="{BB962C8B-B14F-4D97-AF65-F5344CB8AC3E}">
        <p14:creationId xmlns:p14="http://schemas.microsoft.com/office/powerpoint/2010/main" val="23222523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62467" name="Rectangle 3"/>
          <p:cNvSpPr>
            <a:spLocks noGrp="1" noChangeArrowheads="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smtClean="0"/>
              <a:t>This slide is included as a way to introduce the activity. Presenters should model this work using the next two slides before asking the participants to engage in this activity.</a:t>
            </a:r>
            <a:endParaRPr lang="en-US" altLang="en-US" dirty="0" smtClean="0"/>
          </a:p>
        </p:txBody>
      </p:sp>
    </p:spTree>
    <p:extLst>
      <p:ext uri="{BB962C8B-B14F-4D97-AF65-F5344CB8AC3E}">
        <p14:creationId xmlns:p14="http://schemas.microsoft.com/office/powerpoint/2010/main" val="42529381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476250" y="696913"/>
            <a:ext cx="6057900" cy="3408362"/>
          </a:xfrm>
          <a:prstGeom prst="rect">
            <a:avLst/>
          </a:prstGeom>
          <a:noFill/>
          <a:ln>
            <a:solidFill>
              <a:srgbClr val="000000"/>
            </a:solidFill>
            <a:miter lim="800000"/>
            <a:headEnd/>
            <a:tailEnd/>
          </a:ln>
        </p:spPr>
      </p:sp>
      <p:sp>
        <p:nvSpPr>
          <p:cNvPr id="64515" name="Rectangle 3"/>
          <p:cNvSpPr>
            <a:spLocks noGrp="1" noChangeArrowheads="1"/>
          </p:cNvSpPr>
          <p:nvPr>
            <p:ph type="body" idx="1"/>
          </p:nvPr>
        </p:nvSpPr>
        <p:spPr bwMode="auto">
          <a:xfrm>
            <a:off x="934720" y="4338320"/>
            <a:ext cx="5140960" cy="4183380"/>
          </a:xfrm>
          <a:prstGeom prst="rect">
            <a:avLst/>
          </a:prstGeom>
          <a:noFill/>
          <a:ln>
            <a:miter lim="800000"/>
            <a:headEnd/>
            <a:tailEnd/>
          </a:ln>
        </p:spPr>
        <p:txBody>
          <a:bodyPr/>
          <a:lstStyle/>
          <a:p>
            <a:r>
              <a:rPr lang="en-US" altLang="en-US" dirty="0" smtClean="0"/>
              <a:t>Presenters should use this as a model.</a:t>
            </a:r>
          </a:p>
          <a:p>
            <a:r>
              <a:rPr lang="en-US" altLang="en-US" dirty="0" smtClean="0"/>
              <a:t>Early Adolescence English/Language Arts – Component One – Constructed Response)</a:t>
            </a:r>
          </a:p>
          <a:p>
            <a:r>
              <a:rPr lang="en-US" altLang="en-US" dirty="0" smtClean="0"/>
              <a:t>Highlight key words or phrases in each description -</a:t>
            </a:r>
          </a:p>
          <a:p>
            <a:r>
              <a:rPr lang="en-US" altLang="en-US" dirty="0" smtClean="0"/>
              <a:t>Identify applicable words or elements from NB standards – multiple teaching strategies</a:t>
            </a:r>
          </a:p>
          <a:p>
            <a:r>
              <a:rPr lang="en-US" altLang="en-US" dirty="0" smtClean="0"/>
              <a:t>What do I already know/do that I can use for this exercise?</a:t>
            </a:r>
          </a:p>
          <a:p>
            <a:r>
              <a:rPr lang="en-US" altLang="en-US" dirty="0" smtClean="0"/>
              <a:t>What do I need to research or learn more about for this exercise?</a:t>
            </a:r>
          </a:p>
          <a:p>
            <a:r>
              <a:rPr lang="en-US" altLang="en-US" dirty="0" smtClean="0"/>
              <a:t>What resources are available to me?  </a:t>
            </a:r>
          </a:p>
          <a:p>
            <a:endParaRPr lang="en-US" altLang="en-US" dirty="0" smtClean="0"/>
          </a:p>
        </p:txBody>
      </p:sp>
    </p:spTree>
    <p:extLst>
      <p:ext uri="{BB962C8B-B14F-4D97-AF65-F5344CB8AC3E}">
        <p14:creationId xmlns:p14="http://schemas.microsoft.com/office/powerpoint/2010/main" val="3277133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476250" y="696913"/>
            <a:ext cx="6057900" cy="3408362"/>
          </a:xfrm>
          <a:prstGeom prst="rect">
            <a:avLst/>
          </a:prstGeom>
          <a:noFill/>
          <a:ln>
            <a:solidFill>
              <a:srgbClr val="000000"/>
            </a:solidFill>
            <a:miter lim="800000"/>
            <a:headEnd/>
            <a:tailEnd/>
          </a:ln>
        </p:spPr>
      </p:sp>
      <p:sp>
        <p:nvSpPr>
          <p:cNvPr id="64515" name="Rectangle 3"/>
          <p:cNvSpPr>
            <a:spLocks noGrp="1" noChangeArrowheads="1"/>
          </p:cNvSpPr>
          <p:nvPr>
            <p:ph type="body" idx="1"/>
          </p:nvPr>
        </p:nvSpPr>
        <p:spPr bwMode="auto">
          <a:xfrm>
            <a:off x="934720" y="4338320"/>
            <a:ext cx="5140960" cy="4183380"/>
          </a:xfrm>
          <a:prstGeom prst="rect">
            <a:avLst/>
          </a:prstGeom>
          <a:noFill/>
          <a:ln>
            <a:miter lim="800000"/>
            <a:headEnd/>
            <a:tailEnd/>
          </a:ln>
        </p:spPr>
        <p:txBody>
          <a:bodyPr/>
          <a:lstStyle/>
          <a:p>
            <a:r>
              <a:rPr lang="en-US" altLang="en-US" dirty="0" smtClean="0"/>
              <a:t>Presenters should use this as a model.</a:t>
            </a:r>
          </a:p>
          <a:p>
            <a:r>
              <a:rPr lang="en-US" altLang="en-US" dirty="0" smtClean="0"/>
              <a:t>Early Adolescence English/Language Arts – Component One – Constructed Response)</a:t>
            </a:r>
          </a:p>
          <a:p>
            <a:r>
              <a:rPr lang="en-US" altLang="en-US" dirty="0" smtClean="0"/>
              <a:t>Highlight key words or phrases in each description -</a:t>
            </a:r>
          </a:p>
          <a:p>
            <a:r>
              <a:rPr lang="en-US" altLang="en-US" dirty="0" smtClean="0"/>
              <a:t>Identify applicable words or elements from NB standards – multiple teaching strategies</a:t>
            </a:r>
          </a:p>
          <a:p>
            <a:r>
              <a:rPr lang="en-US" altLang="en-US" dirty="0" smtClean="0"/>
              <a:t>What do I already know/do that I can use for this exercise?</a:t>
            </a:r>
          </a:p>
          <a:p>
            <a:r>
              <a:rPr lang="en-US" altLang="en-US" dirty="0" smtClean="0"/>
              <a:t>What do I need to research or learn more about for this exercise?</a:t>
            </a:r>
          </a:p>
          <a:p>
            <a:r>
              <a:rPr lang="en-US" altLang="en-US" dirty="0" smtClean="0"/>
              <a:t>What resources are available to me?  </a:t>
            </a:r>
          </a:p>
          <a:p>
            <a:endParaRPr lang="en-US" altLang="en-US" dirty="0" smtClean="0"/>
          </a:p>
        </p:txBody>
      </p:sp>
    </p:spTree>
    <p:extLst>
      <p:ext uri="{BB962C8B-B14F-4D97-AF65-F5344CB8AC3E}">
        <p14:creationId xmlns:p14="http://schemas.microsoft.com/office/powerpoint/2010/main" val="39368830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62467" name="Rectangle 3"/>
          <p:cNvSpPr>
            <a:spLocks noGrp="1" noChangeArrowheads="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smtClean="0"/>
              <a:t>Review the activity instructions. Have the participants work with an elbow partner or in same certificate area groups. Participants can use the Dissecting Descriptors handout to record their thoughts.</a:t>
            </a:r>
          </a:p>
        </p:txBody>
      </p:sp>
    </p:spTree>
    <p:extLst>
      <p:ext uri="{BB962C8B-B14F-4D97-AF65-F5344CB8AC3E}">
        <p14:creationId xmlns:p14="http://schemas.microsoft.com/office/powerpoint/2010/main" val="15003388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29</a:t>
            </a:fld>
            <a:endParaRPr lang="en-US" dirty="0"/>
          </a:p>
        </p:txBody>
      </p:sp>
    </p:spTree>
    <p:extLst>
      <p:ext uri="{BB962C8B-B14F-4D97-AF65-F5344CB8AC3E}">
        <p14:creationId xmlns:p14="http://schemas.microsoft.com/office/powerpoint/2010/main" val="2691171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pPr eaLnBrk="1" hangingPunct="1"/>
            <a:r>
              <a:rPr lang="en-US" altLang="en-US" dirty="0" smtClean="0">
                <a:latin typeface="Arial" panose="020B0604020202020204" pitchFamily="34" charset="0"/>
              </a:rPr>
              <a:t>To help candidates feel more comfortable about what they know or have heard about the assessment center you may conduct this activity or you have the option of conducting Activity 1.2. You do not need to conduct both activities. </a:t>
            </a:r>
          </a:p>
          <a:p>
            <a:pPr eaLnBrk="1" hangingPunct="1"/>
            <a:r>
              <a:rPr lang="en-US" altLang="en-US" dirty="0" smtClean="0">
                <a:latin typeface="Arial" panose="020B0604020202020204" pitchFamily="34" charset="0"/>
              </a:rPr>
              <a:t>The next few slides will help you as you guide participants in this activity. Use the WS9.A1.1 document to help conduct this activity.</a:t>
            </a:r>
          </a:p>
          <a:p>
            <a:endParaRPr lang="en-US" dirty="0"/>
          </a:p>
        </p:txBody>
      </p:sp>
    </p:spTree>
    <p:extLst>
      <p:ext uri="{BB962C8B-B14F-4D97-AF65-F5344CB8AC3E}">
        <p14:creationId xmlns:p14="http://schemas.microsoft.com/office/powerpoint/2010/main" val="675813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30</a:t>
            </a:fld>
            <a:endParaRPr lang="en-US" dirty="0"/>
          </a:p>
        </p:txBody>
      </p:sp>
    </p:spTree>
    <p:extLst>
      <p:ext uri="{BB962C8B-B14F-4D97-AF65-F5344CB8AC3E}">
        <p14:creationId xmlns:p14="http://schemas.microsoft.com/office/powerpoint/2010/main" val="29530272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31</a:t>
            </a:fld>
            <a:endParaRPr lang="en-US" dirty="0"/>
          </a:p>
        </p:txBody>
      </p:sp>
    </p:spTree>
    <p:extLst>
      <p:ext uri="{BB962C8B-B14F-4D97-AF65-F5344CB8AC3E}">
        <p14:creationId xmlns:p14="http://schemas.microsoft.com/office/powerpoint/2010/main" val="1974793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Tree>
    <p:extLst>
      <p:ext uri="{BB962C8B-B14F-4D97-AF65-F5344CB8AC3E}">
        <p14:creationId xmlns:p14="http://schemas.microsoft.com/office/powerpoint/2010/main" val="758673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normAutofit/>
          </a:bodyPr>
          <a:lstStyle/>
          <a:p>
            <a:endParaRPr lang="en-US" dirty="0"/>
          </a:p>
        </p:txBody>
      </p:sp>
    </p:spTree>
    <p:extLst>
      <p:ext uri="{BB962C8B-B14F-4D97-AF65-F5344CB8AC3E}">
        <p14:creationId xmlns:p14="http://schemas.microsoft.com/office/powerpoint/2010/main" val="4260554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49155" name="Rectangle 3"/>
          <p:cNvSpPr>
            <a:spLocks noGrp="1" noChangeArrowheads="1"/>
          </p:cNvSpPr>
          <p:nvPr>
            <p:ph type="body" idx="1"/>
          </p:nvPr>
        </p:nvSpPr>
        <p:spPr bwMode="auto">
          <a:xfrm>
            <a:off x="143804" y="4130120"/>
            <a:ext cx="6668866" cy="5048462"/>
          </a:xfrm>
          <a:prstGeom prst="rect">
            <a:avLst/>
          </a:prstGeom>
          <a:noFill/>
          <a:ln>
            <a:miter lim="800000"/>
            <a:headEnd/>
            <a:tailEnd/>
          </a:ln>
        </p:spPr>
        <p:txBody>
          <a:bodyPr/>
          <a:lstStyle/>
          <a:p>
            <a:endParaRPr lang="en-US" altLang="en-US" dirty="0" smtClean="0"/>
          </a:p>
        </p:txBody>
      </p:sp>
    </p:spTree>
    <p:extLst>
      <p:ext uri="{BB962C8B-B14F-4D97-AF65-F5344CB8AC3E}">
        <p14:creationId xmlns:p14="http://schemas.microsoft.com/office/powerpoint/2010/main" val="1322837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017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endParaRPr lang="en-US" altLang="en-US" dirty="0" smtClean="0"/>
          </a:p>
        </p:txBody>
      </p:sp>
    </p:spTree>
    <p:extLst>
      <p:ext uri="{BB962C8B-B14F-4D97-AF65-F5344CB8AC3E}">
        <p14:creationId xmlns:p14="http://schemas.microsoft.com/office/powerpoint/2010/main" val="2881944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1203"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NBPTS will send the ATT after the full assessment fee payment</a:t>
            </a:r>
            <a:r>
              <a:rPr lang="en-US" baseline="0" dirty="0" smtClean="0"/>
              <a:t> deadline.</a:t>
            </a:r>
            <a:endParaRPr lang="en-US" dirty="0" smtClean="0"/>
          </a:p>
          <a:p>
            <a:endParaRPr lang="en-US" dirty="0" smtClean="0"/>
          </a:p>
          <a:p>
            <a:r>
              <a:rPr lang="en-US" dirty="0" smtClean="0"/>
              <a:t>You must confirm that the information on the ATT is correct.  First and last name must match your photo id exactly.  </a:t>
            </a:r>
          </a:p>
          <a:p>
            <a:r>
              <a:rPr lang="en-US" dirty="0" smtClean="0"/>
              <a:t>Verify that the specialist area for your certificate (if applicable) is correct.  CTE,</a:t>
            </a:r>
            <a:r>
              <a:rPr lang="en-US" baseline="0" dirty="0" smtClean="0"/>
              <a:t> English as a New Language, Exceptional Needs Specialist, and AYA Science candidates should have a specialty area.</a:t>
            </a:r>
            <a:endParaRPr lang="en-US" dirty="0" smtClean="0"/>
          </a:p>
          <a:p>
            <a:endParaRPr lang="en-US" dirty="0" smtClean="0"/>
          </a:p>
        </p:txBody>
      </p:sp>
    </p:spTree>
    <p:extLst>
      <p:ext uri="{BB962C8B-B14F-4D97-AF65-F5344CB8AC3E}">
        <p14:creationId xmlns:p14="http://schemas.microsoft.com/office/powerpoint/2010/main" val="1680752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normAutofit/>
          </a:bodyPr>
          <a:lstStyle/>
          <a:p>
            <a:r>
              <a:rPr lang="en-US" dirty="0" smtClean="0"/>
              <a:t>The Request for Testing Accommodations form is available at: http://boardcertifiedteachers.org/first-time-candidates</a:t>
            </a:r>
          </a:p>
          <a:p>
            <a:endParaRPr lang="en-US" dirty="0" smtClean="0"/>
          </a:p>
          <a:p>
            <a:r>
              <a:rPr lang="en-US" dirty="0" smtClean="0"/>
              <a:t>The Request for Testing Accommodations form must be received by April 1 of the testing year for assessment center exercises. </a:t>
            </a:r>
          </a:p>
          <a:p>
            <a:endParaRPr lang="en-US" dirty="0" smtClean="0"/>
          </a:p>
          <a:p>
            <a:r>
              <a:rPr lang="en-US" dirty="0" smtClean="0"/>
              <a:t>Assessment Center appointments may be scheduled as late as 24 hours (one business day) in advance. </a:t>
            </a:r>
          </a:p>
          <a:p>
            <a:endParaRPr lang="en-US" dirty="0"/>
          </a:p>
        </p:txBody>
      </p:sp>
    </p:spTree>
    <p:extLst>
      <p:ext uri="{BB962C8B-B14F-4D97-AF65-F5344CB8AC3E}">
        <p14:creationId xmlns:p14="http://schemas.microsoft.com/office/powerpoint/2010/main" val="25306905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pic>
        <p:nvPicPr>
          <p:cNvPr id="6" name="Picture 6" descr=" CERRA MAI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398485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76512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452832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199409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1251" y="1828800"/>
            <a:ext cx="5232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1251" y="4000500"/>
            <a:ext cx="5232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7"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8"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7612800-34B5-47F4-9F49-484F911133C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133283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157244391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pic>
        <p:nvPicPr>
          <p:cNvPr id="6" name="Picture 6" descr=" CERRA MAI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273322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540065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69728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87574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35948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082309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822910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349162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970214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125052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0335595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28262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156125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60236741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8855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6057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2757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4717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668985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0986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endParaRPr lang="en-US" dirty="0">
              <a:solidFill>
                <a:srgbClr val="000000"/>
              </a:solidFill>
            </a:endParaRP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65131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2" descr=" CERRA MAIN LOGO.pn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324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sldNum="0" hdr="0" ftr="0" dt="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2" descr=" CERRA MAIN LOGO.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080377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hf sldNum="0" hdr="0" ftr="0" dt="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www.pearsonvue.com/NBPT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boardcertifiedteachers.or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124200" y="1147026"/>
            <a:ext cx="6000750" cy="1091485"/>
          </a:xfrm>
        </p:spPr>
        <p:txBody>
          <a:bodyPr/>
          <a:lstStyle/>
          <a:p>
            <a:r>
              <a:rPr lang="en-US" altLang="en-US" sz="4875" b="0" dirty="0">
                <a:solidFill>
                  <a:srgbClr val="053685"/>
                </a:solidFill>
                <a:latin typeface="Helvetica Neue Thin" pitchFamily="2" charset="0"/>
                <a:ea typeface="ＭＳ Ｐゴシック" pitchFamily="2" charset="-128"/>
              </a:rPr>
              <a:t> </a:t>
            </a:r>
            <a:endParaRPr lang="en-US" altLang="en-US" sz="4875" b="0" dirty="0">
              <a:solidFill>
                <a:schemeClr val="accent5">
                  <a:lumMod val="50000"/>
                </a:schemeClr>
              </a:solidFill>
              <a:latin typeface="Helvetica Neue" pitchFamily="2" charset="0"/>
              <a:ea typeface="ＭＳ Ｐゴシック" pitchFamily="2" charset="-128"/>
            </a:endParaRPr>
          </a:p>
        </p:txBody>
      </p:sp>
      <p:sp>
        <p:nvSpPr>
          <p:cNvPr id="19459" name="Rectangle 3"/>
          <p:cNvSpPr>
            <a:spLocks noGrp="1" noChangeArrowheads="1"/>
          </p:cNvSpPr>
          <p:nvPr>
            <p:ph type="body" sz="half" idx="1"/>
          </p:nvPr>
        </p:nvSpPr>
        <p:spPr>
          <a:xfrm>
            <a:off x="977462" y="914401"/>
            <a:ext cx="9364717" cy="4679575"/>
          </a:xfrm>
        </p:spPr>
        <p:txBody>
          <a:bodyPr/>
          <a:lstStyle/>
          <a:p>
            <a:pPr algn="ctr">
              <a:lnSpc>
                <a:spcPct val="90000"/>
              </a:lnSpc>
              <a:buClr>
                <a:srgbClr val="186E14"/>
              </a:buClr>
              <a:buNone/>
            </a:pPr>
            <a:r>
              <a:rPr lang="en-US" altLang="en-US" sz="7200" dirty="0">
                <a:solidFill>
                  <a:srgbClr val="004A98"/>
                </a:solidFill>
                <a:latin typeface="Arial" panose="020B0604020202020204" pitchFamily="34" charset="0"/>
                <a:ea typeface="+mj-ea"/>
                <a:cs typeface="Arial" panose="020B0604020202020204" pitchFamily="34" charset="0"/>
              </a:rPr>
              <a:t>Preparing for the Assessment </a:t>
            </a:r>
            <a:r>
              <a:rPr lang="en-US" altLang="en-US" sz="7200" dirty="0" smtClean="0">
                <a:solidFill>
                  <a:srgbClr val="004A98"/>
                </a:solidFill>
                <a:latin typeface="Arial" panose="020B0604020202020204" pitchFamily="34" charset="0"/>
                <a:ea typeface="+mj-ea"/>
                <a:cs typeface="Arial" panose="020B0604020202020204" pitchFamily="34" charset="0"/>
              </a:rPr>
              <a:t>Center:</a:t>
            </a:r>
          </a:p>
          <a:p>
            <a:pPr algn="ctr">
              <a:lnSpc>
                <a:spcPct val="90000"/>
              </a:lnSpc>
              <a:buClr>
                <a:srgbClr val="186E14"/>
              </a:buClr>
              <a:buNone/>
            </a:pPr>
            <a:r>
              <a:rPr lang="en-US" altLang="en-US" sz="7200" dirty="0" smtClean="0">
                <a:solidFill>
                  <a:srgbClr val="004A98"/>
                </a:solidFill>
                <a:latin typeface="Arial" panose="020B0604020202020204" pitchFamily="34" charset="0"/>
                <a:ea typeface="+mj-ea"/>
                <a:cs typeface="Arial" panose="020B0604020202020204" pitchFamily="34" charset="0"/>
              </a:rPr>
              <a:t>Component One</a:t>
            </a:r>
            <a:r>
              <a:rPr lang="en-US" altLang="en-US" sz="7200" dirty="0">
                <a:solidFill>
                  <a:srgbClr val="004A98"/>
                </a:solidFill>
                <a:latin typeface="Arial" panose="020B0604020202020204" pitchFamily="34" charset="0"/>
                <a:ea typeface="+mj-ea"/>
                <a:cs typeface="Arial" panose="020B0604020202020204" pitchFamily="34" charset="0"/>
              </a:rPr>
              <a:t/>
            </a:r>
            <a:br>
              <a:rPr lang="en-US" altLang="en-US" sz="7200" dirty="0">
                <a:solidFill>
                  <a:srgbClr val="004A98"/>
                </a:solidFill>
                <a:latin typeface="Arial" panose="020B0604020202020204" pitchFamily="34" charset="0"/>
                <a:ea typeface="+mj-ea"/>
                <a:cs typeface="Arial" panose="020B0604020202020204" pitchFamily="34" charset="0"/>
              </a:rPr>
            </a:br>
            <a:r>
              <a:rPr lang="en-US" altLang="en-US" sz="7200" dirty="0">
                <a:solidFill>
                  <a:srgbClr val="004A98"/>
                </a:solidFill>
                <a:latin typeface="Arial" panose="020B0604020202020204" pitchFamily="34" charset="0"/>
                <a:ea typeface="+mj-ea"/>
                <a:cs typeface="Arial" panose="020B0604020202020204" pitchFamily="34" charset="0"/>
              </a:rPr>
              <a:t> </a:t>
            </a:r>
            <a:br>
              <a:rPr lang="en-US" altLang="en-US" sz="7200" dirty="0">
                <a:solidFill>
                  <a:srgbClr val="004A98"/>
                </a:solidFill>
                <a:latin typeface="Arial" panose="020B0604020202020204" pitchFamily="34" charset="0"/>
                <a:ea typeface="+mj-ea"/>
                <a:cs typeface="Arial" panose="020B0604020202020204" pitchFamily="34" charset="0"/>
              </a:rPr>
            </a:br>
            <a:endParaRPr lang="en-US" altLang="en-US" sz="1275" dirty="0">
              <a:solidFill>
                <a:srgbClr val="004A98"/>
              </a:solidFill>
              <a:latin typeface="Arial" panose="020B0604020202020204" pitchFamily="34" charset="0"/>
              <a:ea typeface="ＭＳ Ｐゴシック" pitchFamily="2" charset="-128"/>
              <a:cs typeface="Arial" panose="020B0604020202020204" pitchFamily="34" charset="0"/>
            </a:endParaRPr>
          </a:p>
        </p:txBody>
      </p:sp>
    </p:spTree>
    <p:extLst>
      <p:ext uri="{BB962C8B-B14F-4D97-AF65-F5344CB8AC3E}">
        <p14:creationId xmlns:p14="http://schemas.microsoft.com/office/powerpoint/2010/main" val="4216988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Schedule your Appointment</a:t>
            </a:r>
            <a:endParaRPr lang="en-US" altLang="en-US" dirty="0">
              <a:solidFill>
                <a:srgbClr val="00B050"/>
              </a:solidFill>
              <a:latin typeface="Arial" panose="020B0604020202020204" pitchFamily="34" charset="0"/>
              <a:cs typeface="Arial" panose="020B0604020202020204" pitchFamily="34" charset="0"/>
            </a:endParaRPr>
          </a:p>
        </p:txBody>
      </p:sp>
      <p:sp>
        <p:nvSpPr>
          <p:cNvPr id="19459" name="Content Placeholder 2"/>
          <p:cNvSpPr>
            <a:spLocks noGrp="1"/>
          </p:cNvSpPr>
          <p:nvPr>
            <p:ph idx="1"/>
          </p:nvPr>
        </p:nvSpPr>
        <p:spPr>
          <a:xfrm>
            <a:off x="1785257" y="1828800"/>
            <a:ext cx="9129486" cy="4191000"/>
          </a:xfrm>
        </p:spPr>
        <p:txBody>
          <a:bodyPr/>
          <a:lstStyle/>
          <a:p>
            <a:r>
              <a:rPr lang="en-US" altLang="en-US" sz="2600" dirty="0">
                <a:solidFill>
                  <a:srgbClr val="004A97"/>
                </a:solidFill>
                <a:latin typeface="Arial" panose="020B0604020202020204" pitchFamily="34" charset="0"/>
                <a:cs typeface="Arial" panose="020B0604020202020204" pitchFamily="34" charset="0"/>
              </a:rPr>
              <a:t>Online: </a:t>
            </a:r>
            <a:r>
              <a:rPr lang="en-US" altLang="en-US" sz="2600" dirty="0">
                <a:solidFill>
                  <a:srgbClr val="004A97"/>
                </a:solidFill>
                <a:latin typeface="Arial" panose="020B0604020202020204" pitchFamily="34" charset="0"/>
                <a:cs typeface="Arial" panose="020B0604020202020204" pitchFamily="34" charset="0"/>
                <a:hlinkClick r:id="rId3"/>
              </a:rPr>
              <a:t>http://www.pearsonvue.com/NBPTS</a:t>
            </a:r>
            <a:r>
              <a:rPr lang="en-US" altLang="en-US" sz="2600" dirty="0" smtClean="0">
                <a:solidFill>
                  <a:srgbClr val="004A97"/>
                </a:solidFill>
                <a:latin typeface="Arial" panose="020B0604020202020204" pitchFamily="34" charset="0"/>
                <a:cs typeface="Arial" panose="020B0604020202020204" pitchFamily="34" charset="0"/>
                <a:hlinkClick r:id="rId3"/>
              </a:rPr>
              <a:t>/</a:t>
            </a:r>
            <a:r>
              <a:rPr lang="en-US" altLang="en-US" sz="2600" dirty="0" smtClean="0">
                <a:solidFill>
                  <a:srgbClr val="004A97"/>
                </a:solidFill>
                <a:latin typeface="Arial" panose="020B0604020202020204" pitchFamily="34" charset="0"/>
                <a:cs typeface="Arial" panose="020B0604020202020204" pitchFamily="34" charset="0"/>
              </a:rPr>
              <a:t> </a:t>
            </a:r>
          </a:p>
          <a:p>
            <a:r>
              <a:rPr lang="en-US" altLang="en-US" sz="2600" dirty="0" smtClean="0">
                <a:solidFill>
                  <a:srgbClr val="004A97"/>
                </a:solidFill>
                <a:latin typeface="Arial" panose="020B0604020202020204" pitchFamily="34" charset="0"/>
                <a:cs typeface="Arial" panose="020B0604020202020204" pitchFamily="34" charset="0"/>
              </a:rPr>
              <a:t> </a:t>
            </a:r>
            <a:r>
              <a:rPr lang="en-US" altLang="en-US" sz="2600" dirty="0">
                <a:solidFill>
                  <a:srgbClr val="004A97"/>
                </a:solidFill>
                <a:latin typeface="Arial" panose="020B0604020202020204" pitchFamily="34" charset="0"/>
                <a:cs typeface="Arial" panose="020B0604020202020204" pitchFamily="34" charset="0"/>
              </a:rPr>
              <a:t>B</a:t>
            </a:r>
            <a:r>
              <a:rPr lang="en-US" altLang="en-US" sz="2600" dirty="0" smtClean="0">
                <a:solidFill>
                  <a:srgbClr val="004A97"/>
                </a:solidFill>
                <a:latin typeface="Arial" panose="020B0604020202020204" pitchFamily="34" charset="0"/>
                <a:cs typeface="Arial" panose="020B0604020202020204" pitchFamily="34" charset="0"/>
              </a:rPr>
              <a:t>y </a:t>
            </a:r>
            <a:r>
              <a:rPr lang="en-US" altLang="en-US" sz="2600" dirty="0">
                <a:solidFill>
                  <a:srgbClr val="004A97"/>
                </a:solidFill>
                <a:latin typeface="Arial" panose="020B0604020202020204" pitchFamily="34" charset="0"/>
                <a:cs typeface="Arial" panose="020B0604020202020204" pitchFamily="34" charset="0"/>
              </a:rPr>
              <a:t>phone: 888-288-3028</a:t>
            </a:r>
          </a:p>
          <a:p>
            <a:r>
              <a:rPr lang="en-US" altLang="en-US" sz="2600" dirty="0">
                <a:solidFill>
                  <a:srgbClr val="004A97"/>
                </a:solidFill>
                <a:latin typeface="Arial" panose="020B0604020202020204" pitchFamily="34" charset="0"/>
                <a:cs typeface="Arial" panose="020B0604020202020204" pitchFamily="34" charset="0"/>
              </a:rPr>
              <a:t>Make sure you have your ATT in hand.  </a:t>
            </a:r>
          </a:p>
          <a:p>
            <a:r>
              <a:rPr lang="en-US" altLang="en-US" sz="2600" dirty="0">
                <a:solidFill>
                  <a:srgbClr val="004A97"/>
                </a:solidFill>
                <a:latin typeface="Arial" panose="020B0604020202020204" pitchFamily="34" charset="0"/>
                <a:cs typeface="Arial" panose="020B0604020202020204" pitchFamily="34" charset="0"/>
              </a:rPr>
              <a:t>Add two leading zeros to your 8-digit NB ID#.</a:t>
            </a:r>
          </a:p>
          <a:p>
            <a:r>
              <a:rPr lang="en-US" altLang="en-US" sz="2600" dirty="0" smtClean="0">
                <a:solidFill>
                  <a:srgbClr val="004A97"/>
                </a:solidFill>
                <a:latin typeface="Arial" panose="020B0604020202020204" pitchFamily="34" charset="0"/>
                <a:cs typeface="Arial" panose="020B0604020202020204" pitchFamily="34" charset="0"/>
              </a:rPr>
              <a:t>Determine </a:t>
            </a:r>
            <a:r>
              <a:rPr lang="en-US" altLang="en-US" sz="2600" dirty="0">
                <a:solidFill>
                  <a:srgbClr val="004A97"/>
                </a:solidFill>
                <a:latin typeface="Arial" panose="020B0604020202020204" pitchFamily="34" charset="0"/>
                <a:cs typeface="Arial" panose="020B0604020202020204" pitchFamily="34" charset="0"/>
              </a:rPr>
              <a:t>1st and 2nd </a:t>
            </a:r>
            <a:r>
              <a:rPr lang="en-US" altLang="en-US" sz="2600" dirty="0" smtClean="0">
                <a:solidFill>
                  <a:srgbClr val="004A97"/>
                </a:solidFill>
                <a:latin typeface="Arial" panose="020B0604020202020204" pitchFamily="34" charset="0"/>
                <a:cs typeface="Arial" panose="020B0604020202020204" pitchFamily="34" charset="0"/>
              </a:rPr>
              <a:t>choice testing centers beforehand.</a:t>
            </a:r>
            <a:endParaRPr lang="en-US" altLang="en-US" sz="2600" dirty="0">
              <a:solidFill>
                <a:srgbClr val="004A97"/>
              </a:solidFill>
              <a:latin typeface="Arial" panose="020B0604020202020204" pitchFamily="34" charset="0"/>
              <a:cs typeface="Arial" panose="020B0604020202020204" pitchFamily="34" charset="0"/>
            </a:endParaRPr>
          </a:p>
          <a:p>
            <a:r>
              <a:rPr lang="en-US" altLang="en-US" sz="2600" dirty="0">
                <a:solidFill>
                  <a:srgbClr val="004A97"/>
                </a:solidFill>
                <a:latin typeface="Arial" panose="020B0604020202020204" pitchFamily="34" charset="0"/>
                <a:cs typeface="Arial" panose="020B0604020202020204" pitchFamily="34" charset="0"/>
              </a:rPr>
              <a:t>You’ll receive a confirmation letter that includes the date and time of the </a:t>
            </a:r>
            <a:r>
              <a:rPr lang="en-US" altLang="en-US" sz="2600" dirty="0" smtClean="0">
                <a:solidFill>
                  <a:srgbClr val="004A97"/>
                </a:solidFill>
                <a:latin typeface="Arial" panose="020B0604020202020204" pitchFamily="34" charset="0"/>
                <a:cs typeface="Arial" panose="020B0604020202020204" pitchFamily="34" charset="0"/>
              </a:rPr>
              <a:t>assessment as well as directions to the Pearson site </a:t>
            </a:r>
            <a:r>
              <a:rPr lang="en-US" altLang="en-US" sz="2600" dirty="0">
                <a:solidFill>
                  <a:srgbClr val="004A97"/>
                </a:solidFill>
                <a:latin typeface="Arial" panose="020B0604020202020204" pitchFamily="34" charset="0"/>
                <a:cs typeface="Arial" panose="020B0604020202020204" pitchFamily="34" charset="0"/>
              </a:rPr>
              <a:t>(email or snail mail).  Check for correctness.</a:t>
            </a:r>
          </a:p>
          <a:p>
            <a:endParaRPr lang="en-US" altLang="en-US" dirty="0" smtClean="0">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591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Special Considerations</a:t>
            </a:r>
            <a:endParaRPr lang="en-US" altLang="en-US" dirty="0">
              <a:solidFill>
                <a:srgbClr val="00B050"/>
              </a:solidFill>
              <a:latin typeface="Arial" panose="020B0604020202020204" pitchFamily="34" charset="0"/>
              <a:cs typeface="Arial" panose="020B0604020202020204" pitchFamily="34" charset="0"/>
            </a:endParaRPr>
          </a:p>
        </p:txBody>
      </p:sp>
      <p:sp>
        <p:nvSpPr>
          <p:cNvPr id="20483" name="Rectangle 3"/>
          <p:cNvSpPr>
            <a:spLocks noGrp="1" noChangeArrowheads="1"/>
          </p:cNvSpPr>
          <p:nvPr>
            <p:ph type="body" idx="1"/>
          </p:nvPr>
        </p:nvSpPr>
        <p:spPr>
          <a:xfrm>
            <a:off x="1182414" y="1828800"/>
            <a:ext cx="9732329" cy="4191000"/>
          </a:xfrm>
        </p:spPr>
        <p:txBody>
          <a:bodyPr/>
          <a:lstStyle/>
          <a:p>
            <a:pPr marL="0" indent="0" algn="ctr" eaLnBrk="1" hangingPunct="1">
              <a:buNone/>
            </a:pPr>
            <a:r>
              <a:rPr lang="en-US" altLang="en-US" sz="2400" dirty="0">
                <a:solidFill>
                  <a:srgbClr val="004A97"/>
                </a:solidFill>
                <a:latin typeface="Arial" panose="020B0604020202020204" pitchFamily="34" charset="0"/>
                <a:cs typeface="Arial" panose="020B0604020202020204" pitchFamily="34" charset="0"/>
              </a:rPr>
              <a:t>Testing </a:t>
            </a:r>
            <a:r>
              <a:rPr lang="en-US" altLang="en-US" sz="2400" dirty="0" smtClean="0">
                <a:solidFill>
                  <a:srgbClr val="004A97"/>
                </a:solidFill>
                <a:latin typeface="Arial" panose="020B0604020202020204" pitchFamily="34" charset="0"/>
                <a:cs typeface="Arial" panose="020B0604020202020204" pitchFamily="34" charset="0"/>
              </a:rPr>
              <a:t>Accommodations</a:t>
            </a:r>
          </a:p>
          <a:p>
            <a:pPr marL="0" indent="0" algn="ctr" eaLnBrk="1" hangingPunct="1">
              <a:buNone/>
            </a:pPr>
            <a:endParaRPr lang="en-US" altLang="en-US" sz="2400" dirty="0" smtClean="0">
              <a:solidFill>
                <a:srgbClr val="004A97"/>
              </a:solidFill>
              <a:latin typeface="Arial" panose="020B0604020202020204" pitchFamily="34" charset="0"/>
              <a:cs typeface="Arial" panose="020B0604020202020204" pitchFamily="34" charset="0"/>
            </a:endParaRPr>
          </a:p>
          <a:p>
            <a:pPr marL="0" indent="0" algn="ctr" eaLnBrk="1" hangingPunct="1">
              <a:buNone/>
            </a:pPr>
            <a:r>
              <a:rPr lang="en-US" altLang="en-US" sz="2400" dirty="0" smtClean="0">
                <a:solidFill>
                  <a:srgbClr val="004A97"/>
                </a:solidFill>
                <a:latin typeface="Arial" panose="020B0604020202020204" pitchFamily="34" charset="0"/>
                <a:cs typeface="Arial" panose="020B0604020202020204" pitchFamily="34" charset="0"/>
              </a:rPr>
              <a:t>Wait </a:t>
            </a:r>
            <a:r>
              <a:rPr lang="en-US" altLang="en-US" sz="2400" dirty="0">
                <a:solidFill>
                  <a:srgbClr val="004A97"/>
                </a:solidFill>
                <a:latin typeface="Arial" panose="020B0604020202020204" pitchFamily="34" charset="0"/>
                <a:cs typeface="Arial" panose="020B0604020202020204" pitchFamily="34" charset="0"/>
              </a:rPr>
              <a:t>until you receive your confirmation of testing accommodations</a:t>
            </a:r>
            <a:r>
              <a:rPr lang="en-US" altLang="en-US" sz="2400" dirty="0" smtClean="0">
                <a:solidFill>
                  <a:srgbClr val="004A97"/>
                </a:solidFill>
                <a:latin typeface="Arial" panose="020B0604020202020204" pitchFamily="34" charset="0"/>
                <a:cs typeface="Arial" panose="020B0604020202020204" pitchFamily="34" charset="0"/>
              </a:rPr>
              <a:t>. Pearson will send a letter detailing the status of your requests.</a:t>
            </a:r>
          </a:p>
          <a:p>
            <a:pPr marL="0" indent="0" algn="ctr" eaLnBrk="1" hangingPunct="1">
              <a:buNone/>
            </a:pPr>
            <a:r>
              <a:rPr lang="en-US" altLang="en-US" sz="2400" dirty="0" smtClean="0">
                <a:solidFill>
                  <a:srgbClr val="004A97"/>
                </a:solidFill>
                <a:latin typeface="Arial" panose="020B0604020202020204" pitchFamily="34" charset="0"/>
                <a:cs typeface="Arial" panose="020B0604020202020204" pitchFamily="34" charset="0"/>
              </a:rPr>
              <a:t> </a:t>
            </a:r>
          </a:p>
          <a:p>
            <a:pPr marL="0" indent="0" algn="ctr" eaLnBrk="1" hangingPunct="1">
              <a:buNone/>
            </a:pPr>
            <a:r>
              <a:rPr lang="en-US" altLang="en-US" sz="2400" dirty="0" smtClean="0">
                <a:solidFill>
                  <a:srgbClr val="004A97"/>
                </a:solidFill>
                <a:latin typeface="Arial" panose="020B0604020202020204" pitchFamily="34" charset="0"/>
                <a:cs typeface="Arial" panose="020B0604020202020204" pitchFamily="34" charset="0"/>
              </a:rPr>
              <a:t>You must call </a:t>
            </a:r>
            <a:r>
              <a:rPr lang="en-US" altLang="en-US" sz="2400" dirty="0">
                <a:solidFill>
                  <a:srgbClr val="004A97"/>
                </a:solidFill>
                <a:latin typeface="Arial" panose="020B0604020202020204" pitchFamily="34" charset="0"/>
                <a:cs typeface="Arial" panose="020B0604020202020204" pitchFamily="34" charset="0"/>
              </a:rPr>
              <a:t>to schedule your appointment and ask to speak with Accommodations Program Coordinator</a:t>
            </a:r>
            <a:r>
              <a:rPr lang="en-US" altLang="en-US" sz="2400" dirty="0" smtClean="0">
                <a:solidFill>
                  <a:srgbClr val="004A97"/>
                </a:solidFill>
                <a:latin typeface="Arial" panose="020B0604020202020204" pitchFamily="34" charset="0"/>
                <a:cs typeface="Arial" panose="020B0604020202020204" pitchFamily="34" charset="0"/>
              </a:rPr>
              <a:t>. </a:t>
            </a:r>
            <a:endParaRPr lang="en-US" altLang="en-US" sz="2400" dirty="0">
              <a:solidFill>
                <a:srgbClr val="004A97"/>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333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solidFill>
                  <a:srgbClr val="00B050"/>
                </a:solidFill>
                <a:latin typeface="Arial" panose="020B0604020202020204" pitchFamily="34" charset="0"/>
                <a:cs typeface="Arial" panose="020B0604020202020204" pitchFamily="34" charset="0"/>
              </a:rPr>
              <a:t>Changing/Canceling </a:t>
            </a:r>
            <a:r>
              <a:rPr lang="en-US" altLang="en-US" dirty="0">
                <a:solidFill>
                  <a:srgbClr val="00B050"/>
                </a:solidFill>
                <a:latin typeface="Arial" panose="020B0604020202020204" pitchFamily="34" charset="0"/>
                <a:cs typeface="Arial" panose="020B0604020202020204" pitchFamily="34" charset="0"/>
              </a:rPr>
              <a:t>Appointments</a:t>
            </a:r>
            <a:endParaRPr lang="en-US" altLang="en-US" dirty="0">
              <a:solidFill>
                <a:srgbClr val="00B050"/>
              </a:solidFill>
              <a:latin typeface="Arial" panose="020B0604020202020204" pitchFamily="34" charset="0"/>
              <a:cs typeface="Arial" panose="020B0604020202020204" pitchFamily="34" charset="0"/>
            </a:endParaRPr>
          </a:p>
        </p:txBody>
      </p:sp>
      <p:sp>
        <p:nvSpPr>
          <p:cNvPr id="23555" name="Content Placeholder 2"/>
          <p:cNvSpPr>
            <a:spLocks noGrp="1"/>
          </p:cNvSpPr>
          <p:nvPr>
            <p:ph idx="1"/>
          </p:nvPr>
        </p:nvSpPr>
        <p:spPr>
          <a:xfrm>
            <a:off x="1119352" y="2049516"/>
            <a:ext cx="10200289" cy="3970283"/>
          </a:xfrm>
        </p:spPr>
        <p:txBody>
          <a:bodyPr/>
          <a:lstStyle/>
          <a:p>
            <a:r>
              <a:rPr lang="en-US" altLang="en-US" sz="2400" dirty="0">
                <a:solidFill>
                  <a:srgbClr val="004A97"/>
                </a:solidFill>
                <a:latin typeface="Arial" panose="020B0604020202020204" pitchFamily="34" charset="0"/>
                <a:cs typeface="Arial" panose="020B0604020202020204" pitchFamily="34" charset="0"/>
              </a:rPr>
              <a:t>Pearson website (www.pearsonvue.com/nbpts/) or by phone 888-288-3028 </a:t>
            </a: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Deadline </a:t>
            </a:r>
            <a:r>
              <a:rPr lang="en-US" altLang="en-US" sz="2400" dirty="0">
                <a:solidFill>
                  <a:srgbClr val="004A97"/>
                </a:solidFill>
                <a:latin typeface="Arial" panose="020B0604020202020204" pitchFamily="34" charset="0"/>
                <a:cs typeface="Arial" panose="020B0604020202020204" pitchFamily="34" charset="0"/>
              </a:rPr>
              <a:t>is one business day </a:t>
            </a:r>
            <a:r>
              <a:rPr lang="en-US" altLang="en-US" sz="2400" dirty="0" smtClean="0">
                <a:solidFill>
                  <a:srgbClr val="004A97"/>
                </a:solidFill>
                <a:latin typeface="Arial" panose="020B0604020202020204" pitchFamily="34" charset="0"/>
                <a:cs typeface="Arial" panose="020B0604020202020204" pitchFamily="34" charset="0"/>
              </a:rPr>
              <a:t>(24 hours) prior </a:t>
            </a:r>
            <a:r>
              <a:rPr lang="en-US" altLang="en-US" sz="2400" dirty="0">
                <a:solidFill>
                  <a:srgbClr val="004A97"/>
                </a:solidFill>
                <a:latin typeface="Arial" panose="020B0604020202020204" pitchFamily="34" charset="0"/>
                <a:cs typeface="Arial" panose="020B0604020202020204" pitchFamily="34" charset="0"/>
              </a:rPr>
              <a:t>to </a:t>
            </a:r>
            <a:r>
              <a:rPr lang="en-US" altLang="en-US" sz="2400" dirty="0" smtClean="0">
                <a:solidFill>
                  <a:srgbClr val="004A97"/>
                </a:solidFill>
                <a:latin typeface="Arial" panose="020B0604020202020204" pitchFamily="34" charset="0"/>
                <a:cs typeface="Arial" panose="020B0604020202020204" pitchFamily="34" charset="0"/>
              </a:rPr>
              <a:t>the assessment</a:t>
            </a:r>
            <a:r>
              <a:rPr lang="en-US" altLang="en-US" sz="2400" dirty="0">
                <a:solidFill>
                  <a:srgbClr val="004A97"/>
                </a:solidFill>
                <a:latin typeface="Arial" panose="020B0604020202020204" pitchFamily="34" charset="0"/>
                <a:cs typeface="Arial" panose="020B0604020202020204" pitchFamily="34" charset="0"/>
              </a:rPr>
              <a:t>.</a:t>
            </a:r>
          </a:p>
          <a:p>
            <a:r>
              <a:rPr lang="en-US" altLang="en-US" sz="2400" dirty="0">
                <a:solidFill>
                  <a:srgbClr val="004A97"/>
                </a:solidFill>
                <a:latin typeface="Arial" panose="020B0604020202020204" pitchFamily="34" charset="0"/>
                <a:cs typeface="Arial" panose="020B0604020202020204" pitchFamily="34" charset="0"/>
              </a:rPr>
              <a:t>Penalties</a:t>
            </a:r>
          </a:p>
          <a:p>
            <a:r>
              <a:rPr lang="en-US" altLang="en-US" sz="2400" dirty="0">
                <a:solidFill>
                  <a:srgbClr val="004A97"/>
                </a:solidFill>
                <a:latin typeface="Arial" panose="020B0604020202020204" pitchFamily="34" charset="0"/>
                <a:cs typeface="Arial" panose="020B0604020202020204" pitchFamily="34" charset="0"/>
              </a:rPr>
              <a:t>Fail to test</a:t>
            </a:r>
          </a:p>
          <a:p>
            <a:r>
              <a:rPr lang="en-US" altLang="en-US" sz="2400" dirty="0">
                <a:solidFill>
                  <a:srgbClr val="004A97"/>
                </a:solidFill>
                <a:latin typeface="Arial" panose="020B0604020202020204" pitchFamily="34" charset="0"/>
                <a:cs typeface="Arial" panose="020B0604020202020204" pitchFamily="34" charset="0"/>
              </a:rPr>
              <a:t>Deferment</a:t>
            </a:r>
          </a:p>
          <a:p>
            <a:r>
              <a:rPr lang="en-US" altLang="en-US" sz="2400" dirty="0">
                <a:solidFill>
                  <a:srgbClr val="004A97"/>
                </a:solidFill>
                <a:latin typeface="Arial" panose="020B0604020202020204" pitchFamily="34" charset="0"/>
                <a:cs typeface="Arial" panose="020B0604020202020204" pitchFamily="34" charset="0"/>
              </a:rPr>
              <a:t>Withdrawal</a:t>
            </a:r>
          </a:p>
          <a:p>
            <a:r>
              <a:rPr lang="en-US" altLang="en-US" sz="2400" dirty="0">
                <a:solidFill>
                  <a:srgbClr val="004A97"/>
                </a:solidFill>
                <a:latin typeface="Arial" panose="020B0604020202020204" pitchFamily="34" charset="0"/>
                <a:cs typeface="Arial" panose="020B0604020202020204" pitchFamily="34" charset="0"/>
              </a:rPr>
              <a:t>Reschedule your appointment within your authorized testing window.</a:t>
            </a:r>
          </a:p>
        </p:txBody>
      </p:sp>
    </p:spTree>
    <p:extLst>
      <p:ext uri="{BB962C8B-B14F-4D97-AF65-F5344CB8AC3E}">
        <p14:creationId xmlns:p14="http://schemas.microsoft.com/office/powerpoint/2010/main" val="878148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Test Day</a:t>
            </a:r>
            <a:endParaRPr lang="en-US" altLang="en-US" dirty="0">
              <a:solidFill>
                <a:srgbClr val="00B050"/>
              </a:solidFill>
              <a:latin typeface="Arial" panose="020B0604020202020204" pitchFamily="34" charset="0"/>
              <a:cs typeface="Arial" panose="020B0604020202020204" pitchFamily="34" charset="0"/>
            </a:endParaRPr>
          </a:p>
        </p:txBody>
      </p:sp>
      <p:sp>
        <p:nvSpPr>
          <p:cNvPr id="25603" name="Content Placeholder 2"/>
          <p:cNvSpPr>
            <a:spLocks noGrp="1"/>
          </p:cNvSpPr>
          <p:nvPr>
            <p:ph idx="1"/>
          </p:nvPr>
        </p:nvSpPr>
        <p:spPr>
          <a:xfrm>
            <a:off x="504497" y="2017986"/>
            <a:ext cx="11288110" cy="4001814"/>
          </a:xfrm>
        </p:spPr>
        <p:txBody>
          <a:bodyPr/>
          <a:lstStyle/>
          <a:p>
            <a:r>
              <a:rPr lang="en-US" altLang="en-US" sz="2400" dirty="0">
                <a:solidFill>
                  <a:srgbClr val="004A97"/>
                </a:solidFill>
                <a:latin typeface="Arial" panose="020B0604020202020204" pitchFamily="34" charset="0"/>
                <a:cs typeface="Arial" panose="020B0604020202020204" pitchFamily="34" charset="0"/>
              </a:rPr>
              <a:t>Arrive 30 minutes early.</a:t>
            </a:r>
          </a:p>
          <a:p>
            <a:r>
              <a:rPr lang="en-US" altLang="en-US" sz="2400" dirty="0">
                <a:solidFill>
                  <a:srgbClr val="004A97"/>
                </a:solidFill>
                <a:latin typeface="Arial" panose="020B0604020202020204" pitchFamily="34" charset="0"/>
                <a:cs typeface="Arial" panose="020B0604020202020204" pitchFamily="34" charset="0"/>
              </a:rPr>
              <a:t>Dress in layers</a:t>
            </a:r>
            <a:r>
              <a:rPr lang="en-US" altLang="en-US" sz="2400" dirty="0" smtClean="0">
                <a:solidFill>
                  <a:srgbClr val="004A97"/>
                </a:solidFill>
                <a:latin typeface="Arial" panose="020B0604020202020204" pitchFamily="34" charset="0"/>
                <a:cs typeface="Arial" panose="020B0604020202020204" pitchFamily="34" charset="0"/>
              </a:rPr>
              <a:t>.</a:t>
            </a:r>
          </a:p>
          <a:p>
            <a:r>
              <a:rPr lang="en-US" altLang="en-US" sz="2400" dirty="0" smtClean="0">
                <a:solidFill>
                  <a:srgbClr val="004A97"/>
                </a:solidFill>
                <a:latin typeface="Arial" panose="020B0604020202020204" pitchFamily="34" charset="0"/>
                <a:cs typeface="Arial" panose="020B0604020202020204" pitchFamily="34" charset="0"/>
              </a:rPr>
              <a:t>Sign “National Board Candidate Rules Agreement and Non-Disclosure Agreement”</a:t>
            </a: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Security – show photo ID, digital signature, photographed, palm vein </a:t>
            </a:r>
            <a:r>
              <a:rPr lang="en-US" altLang="en-US" sz="2400" dirty="0" smtClean="0">
                <a:solidFill>
                  <a:srgbClr val="004A97"/>
                </a:solidFill>
                <a:latin typeface="Arial" panose="020B0604020202020204" pitchFamily="34" charset="0"/>
                <a:cs typeface="Arial" panose="020B0604020202020204" pitchFamily="34" charset="0"/>
              </a:rPr>
              <a:t>scan.</a:t>
            </a:r>
          </a:p>
          <a:p>
            <a:r>
              <a:rPr lang="en-US" altLang="en-US" sz="2400" dirty="0" smtClean="0">
                <a:solidFill>
                  <a:srgbClr val="004A97"/>
                </a:solidFill>
                <a:latin typeface="Arial" panose="020B0604020202020204" pitchFamily="34" charset="0"/>
                <a:cs typeface="Arial" panose="020B0604020202020204" pitchFamily="34" charset="0"/>
              </a:rPr>
              <a:t>Some </a:t>
            </a:r>
            <a:r>
              <a:rPr lang="en-US" altLang="en-US" sz="2400" dirty="0">
                <a:solidFill>
                  <a:srgbClr val="004A97"/>
                </a:solidFill>
                <a:latin typeface="Arial" panose="020B0604020202020204" pitchFamily="34" charset="0"/>
                <a:cs typeface="Arial" panose="020B0604020202020204" pitchFamily="34" charset="0"/>
              </a:rPr>
              <a:t>candidates </a:t>
            </a:r>
            <a:r>
              <a:rPr lang="en-US" altLang="en-US" sz="2400" dirty="0" smtClean="0">
                <a:solidFill>
                  <a:srgbClr val="004A97"/>
                </a:solidFill>
                <a:latin typeface="Arial" panose="020B0604020202020204" pitchFamily="34" charset="0"/>
                <a:cs typeface="Arial" panose="020B0604020202020204" pitchFamily="34" charset="0"/>
              </a:rPr>
              <a:t>(EA/AYA Math and EAYA/EMC Music) will </a:t>
            </a:r>
            <a:r>
              <a:rPr lang="en-US" altLang="en-US" sz="2400" dirty="0">
                <a:solidFill>
                  <a:srgbClr val="004A97"/>
                </a:solidFill>
                <a:latin typeface="Arial" panose="020B0604020202020204" pitchFamily="34" charset="0"/>
                <a:cs typeface="Arial" panose="020B0604020202020204" pitchFamily="34" charset="0"/>
              </a:rPr>
              <a:t>record </a:t>
            </a:r>
            <a:r>
              <a:rPr lang="en-US" altLang="en-US" sz="2400" dirty="0" smtClean="0">
                <a:solidFill>
                  <a:srgbClr val="004A97"/>
                </a:solidFill>
                <a:latin typeface="Arial" panose="020B0604020202020204" pitchFamily="34" charset="0"/>
                <a:cs typeface="Arial" panose="020B0604020202020204" pitchFamily="34" charset="0"/>
              </a:rPr>
              <a:t>some responses </a:t>
            </a:r>
            <a:r>
              <a:rPr lang="en-US" altLang="en-US" sz="2400" dirty="0">
                <a:solidFill>
                  <a:srgbClr val="004A97"/>
                </a:solidFill>
                <a:latin typeface="Arial" panose="020B0604020202020204" pitchFamily="34" charset="0"/>
                <a:cs typeface="Arial" panose="020B0604020202020204" pitchFamily="34" charset="0"/>
              </a:rPr>
              <a:t>in a response booklet. </a:t>
            </a:r>
          </a:p>
          <a:p>
            <a:r>
              <a:rPr lang="en-US" altLang="en-US" sz="2400" dirty="0">
                <a:solidFill>
                  <a:srgbClr val="004A97"/>
                </a:solidFill>
                <a:latin typeface="Arial" panose="020B0604020202020204" pitchFamily="34" charset="0"/>
                <a:cs typeface="Arial" panose="020B0604020202020204" pitchFamily="34" charset="0"/>
              </a:rPr>
              <a:t>Response booklet, pencil, and erasable note board are provided. </a:t>
            </a:r>
          </a:p>
          <a:p>
            <a:r>
              <a:rPr lang="en-US" altLang="en-US" sz="2400" dirty="0">
                <a:solidFill>
                  <a:srgbClr val="004A97"/>
                </a:solidFill>
                <a:latin typeface="Arial" panose="020B0604020202020204" pitchFamily="34" charset="0"/>
                <a:cs typeface="Arial" panose="020B0604020202020204" pitchFamily="34" charset="0"/>
              </a:rPr>
              <a:t>Online scientific calculator provided for math and science candidates</a:t>
            </a:r>
            <a:r>
              <a:rPr lang="en-US" altLang="en-US" sz="2400" dirty="0" smtClean="0">
                <a:solidFill>
                  <a:srgbClr val="004A97"/>
                </a:solidFill>
                <a:latin typeface="Arial" panose="020B0604020202020204" pitchFamily="34" charset="0"/>
                <a:cs typeface="Arial" panose="020B0604020202020204" pitchFamily="34" charset="0"/>
              </a:rPr>
              <a:t>.</a:t>
            </a:r>
            <a:endParaRPr lang="en-US" altLang="en-US" sz="24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5707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Testing Schedule</a:t>
            </a:r>
            <a:endParaRPr lang="en-US" altLang="en-US" dirty="0">
              <a:solidFill>
                <a:srgbClr val="00B050"/>
              </a:solidFill>
              <a:latin typeface="Arial" panose="020B0604020202020204" pitchFamily="34" charset="0"/>
              <a:cs typeface="Arial" panose="020B0604020202020204" pitchFamily="34" charset="0"/>
            </a:endParaRPr>
          </a:p>
        </p:txBody>
      </p:sp>
      <p:sp>
        <p:nvSpPr>
          <p:cNvPr id="26627" name="Content Placeholder 2"/>
          <p:cNvSpPr>
            <a:spLocks noGrp="1"/>
          </p:cNvSpPr>
          <p:nvPr>
            <p:ph idx="1"/>
          </p:nvPr>
        </p:nvSpPr>
        <p:spPr>
          <a:xfrm>
            <a:off x="1770743" y="1828800"/>
            <a:ext cx="9144000" cy="4191000"/>
          </a:xfrm>
        </p:spPr>
        <p:txBody>
          <a:bodyPr/>
          <a:lstStyle/>
          <a:p>
            <a:r>
              <a:rPr lang="en-US" altLang="en-US" sz="2400" dirty="0">
                <a:solidFill>
                  <a:srgbClr val="004A97"/>
                </a:solidFill>
                <a:latin typeface="Arial" panose="020B0604020202020204" pitchFamily="34" charset="0"/>
                <a:cs typeface="Arial" panose="020B0604020202020204" pitchFamily="34" charset="0"/>
              </a:rPr>
              <a:t>Nondisclosure Agreement                   5 minutes</a:t>
            </a:r>
          </a:p>
          <a:p>
            <a:r>
              <a:rPr lang="en-US" altLang="en-US" sz="2400" dirty="0">
                <a:solidFill>
                  <a:srgbClr val="004A97"/>
                </a:solidFill>
                <a:latin typeface="Arial" panose="020B0604020202020204" pitchFamily="34" charset="0"/>
                <a:cs typeface="Arial" panose="020B0604020202020204" pitchFamily="34" charset="0"/>
              </a:rPr>
              <a:t>Computer tutorial	            </a:t>
            </a:r>
            <a:r>
              <a:rPr lang="en-US" altLang="en-US" sz="2400" dirty="0" smtClean="0">
                <a:solidFill>
                  <a:srgbClr val="004A97"/>
                </a:solidFill>
                <a:latin typeface="Arial" panose="020B0604020202020204" pitchFamily="34" charset="0"/>
                <a:cs typeface="Arial" panose="020B0604020202020204" pitchFamily="34" charset="0"/>
              </a:rPr>
              <a:t>	         </a:t>
            </a:r>
            <a:r>
              <a:rPr lang="en-US" altLang="en-US" sz="2400" dirty="0">
                <a:solidFill>
                  <a:srgbClr val="004A97"/>
                </a:solidFill>
                <a:latin typeface="Arial" panose="020B0604020202020204" pitchFamily="34" charset="0"/>
                <a:cs typeface="Arial" panose="020B0604020202020204" pitchFamily="34" charset="0"/>
              </a:rPr>
              <a:t>15 minutes</a:t>
            </a:r>
          </a:p>
          <a:p>
            <a:r>
              <a:rPr lang="en-US" altLang="en-US" sz="2400" dirty="0">
                <a:solidFill>
                  <a:srgbClr val="004A97"/>
                </a:solidFill>
                <a:latin typeface="Arial" panose="020B0604020202020204" pitchFamily="34" charset="0"/>
                <a:cs typeface="Arial" panose="020B0604020202020204" pitchFamily="34" charset="0"/>
              </a:rPr>
              <a:t>Selected Response Items	          60 minutes*</a:t>
            </a:r>
          </a:p>
          <a:p>
            <a:r>
              <a:rPr lang="en-US" altLang="en-US" sz="2400" dirty="0">
                <a:solidFill>
                  <a:srgbClr val="004A97"/>
                </a:solidFill>
                <a:latin typeface="Arial" panose="020B0604020202020204" pitchFamily="34" charset="0"/>
                <a:cs typeface="Arial" panose="020B0604020202020204" pitchFamily="34" charset="0"/>
              </a:rPr>
              <a:t>BREAK				          10 minutes</a:t>
            </a:r>
          </a:p>
          <a:p>
            <a:r>
              <a:rPr lang="en-US" altLang="en-US" sz="2400" dirty="0">
                <a:solidFill>
                  <a:srgbClr val="004A97"/>
                </a:solidFill>
                <a:latin typeface="Arial" panose="020B0604020202020204" pitchFamily="34" charset="0"/>
                <a:cs typeface="Arial" panose="020B0604020202020204" pitchFamily="34" charset="0"/>
              </a:rPr>
              <a:t>First Constructed Response              30 minutes</a:t>
            </a:r>
          </a:p>
          <a:p>
            <a:r>
              <a:rPr lang="en-US" altLang="en-US" sz="2400" dirty="0">
                <a:solidFill>
                  <a:srgbClr val="004A97"/>
                </a:solidFill>
                <a:latin typeface="Arial" panose="020B0604020202020204" pitchFamily="34" charset="0"/>
                <a:cs typeface="Arial" panose="020B0604020202020204" pitchFamily="34" charset="0"/>
              </a:rPr>
              <a:t>Second Constructed Response         30 minutes</a:t>
            </a:r>
          </a:p>
          <a:p>
            <a:r>
              <a:rPr lang="en-US" altLang="en-US" sz="2400" dirty="0">
                <a:solidFill>
                  <a:srgbClr val="004A97"/>
                </a:solidFill>
                <a:latin typeface="Arial" panose="020B0604020202020204" pitchFamily="34" charset="0"/>
                <a:cs typeface="Arial" panose="020B0604020202020204" pitchFamily="34" charset="0"/>
              </a:rPr>
              <a:t>Third Constructed Response             30 minutes</a:t>
            </a:r>
          </a:p>
          <a:p>
            <a:pPr marL="0" indent="0" algn="ctr">
              <a:buNone/>
            </a:pPr>
            <a:r>
              <a:rPr lang="en-US" altLang="en-US" sz="2400" dirty="0">
                <a:solidFill>
                  <a:srgbClr val="004A97"/>
                </a:solidFill>
                <a:latin typeface="Arial" panose="020B0604020202020204" pitchFamily="34" charset="0"/>
                <a:cs typeface="Arial" panose="020B0604020202020204" pitchFamily="34" charset="0"/>
              </a:rPr>
              <a:t>* Some certificate areas will have 75 minutes for Selected Response Items</a:t>
            </a:r>
          </a:p>
          <a:p>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436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Selected Response Items (SRIs)</a:t>
            </a:r>
            <a:endParaRPr lang="en-US" altLang="en-US" dirty="0">
              <a:solidFill>
                <a:srgbClr val="00B050"/>
              </a:solidFill>
              <a:latin typeface="Arial" panose="020B0604020202020204" pitchFamily="34" charset="0"/>
              <a:cs typeface="Arial" panose="020B0604020202020204" pitchFamily="34" charset="0"/>
            </a:endParaRPr>
          </a:p>
        </p:txBody>
      </p:sp>
      <p:sp>
        <p:nvSpPr>
          <p:cNvPr id="27651" name="Content Placeholder 2"/>
          <p:cNvSpPr>
            <a:spLocks noGrp="1"/>
          </p:cNvSpPr>
          <p:nvPr>
            <p:ph idx="1"/>
          </p:nvPr>
        </p:nvSpPr>
        <p:spPr>
          <a:xfrm>
            <a:off x="1785257" y="1828800"/>
            <a:ext cx="9129486" cy="4191000"/>
          </a:xfrm>
        </p:spPr>
        <p:txBody>
          <a:bodyPr/>
          <a:lstStyle/>
          <a:p>
            <a:r>
              <a:rPr lang="en-US" altLang="en-US" dirty="0">
                <a:solidFill>
                  <a:srgbClr val="004A97"/>
                </a:solidFill>
                <a:latin typeface="Arial" panose="020B0604020202020204" pitchFamily="34" charset="0"/>
                <a:cs typeface="Arial" panose="020B0604020202020204" pitchFamily="34" charset="0"/>
              </a:rPr>
              <a:t>Selected response items are multiple choice questions with four answer choices. </a:t>
            </a:r>
          </a:p>
          <a:p>
            <a:endParaRPr lang="en-US" altLang="en-US" dirty="0">
              <a:solidFill>
                <a:srgbClr val="004A97"/>
              </a:solidFill>
              <a:latin typeface="Arial" panose="020B0604020202020204" pitchFamily="34" charset="0"/>
              <a:cs typeface="Arial" panose="020B0604020202020204" pitchFamily="34" charset="0"/>
            </a:endParaRPr>
          </a:p>
          <a:p>
            <a:r>
              <a:rPr lang="en-US" altLang="en-US" dirty="0">
                <a:solidFill>
                  <a:srgbClr val="004A97"/>
                </a:solidFill>
                <a:latin typeface="Arial" panose="020B0604020202020204" pitchFamily="34" charset="0"/>
                <a:cs typeface="Arial" panose="020B0604020202020204" pitchFamily="34" charset="0"/>
              </a:rPr>
              <a:t>There will be a clock in the upper right corner of the screen to help you pace yourself.</a:t>
            </a:r>
          </a:p>
          <a:p>
            <a:endParaRPr lang="en-US" altLang="en-US" dirty="0">
              <a:solidFill>
                <a:srgbClr val="004A97"/>
              </a:solidFill>
              <a:latin typeface="Arial" panose="020B0604020202020204" pitchFamily="34" charset="0"/>
              <a:cs typeface="Arial" panose="020B0604020202020204" pitchFamily="34" charset="0"/>
            </a:endParaRPr>
          </a:p>
          <a:p>
            <a:r>
              <a:rPr lang="en-US" altLang="en-US" dirty="0">
                <a:solidFill>
                  <a:srgbClr val="004A97"/>
                </a:solidFill>
                <a:latin typeface="Arial" panose="020B0604020202020204" pitchFamily="34" charset="0"/>
                <a:cs typeface="Arial" panose="020B0604020202020204" pitchFamily="34" charset="0"/>
              </a:rPr>
              <a:t>Number of prompts displayed in right corner of screen (ex. 1 of 45) to help you monitor/pace.</a:t>
            </a:r>
          </a:p>
          <a:p>
            <a:endParaRPr lang="en-US" altLang="en-US" dirty="0">
              <a:solidFill>
                <a:srgbClr val="004A97"/>
              </a:solidFill>
              <a:latin typeface="Arial" panose="020B0604020202020204" pitchFamily="34" charset="0"/>
              <a:cs typeface="Arial" panose="020B0604020202020204" pitchFamily="34" charset="0"/>
            </a:endParaRPr>
          </a:p>
          <a:p>
            <a:r>
              <a:rPr lang="en-US" altLang="en-US" dirty="0">
                <a:solidFill>
                  <a:srgbClr val="004A97"/>
                </a:solidFill>
                <a:latin typeface="Arial" panose="020B0604020202020204" pitchFamily="34" charset="0"/>
                <a:cs typeface="Arial" panose="020B0604020202020204" pitchFamily="34" charset="0"/>
              </a:rPr>
              <a:t>You are not penalized for guessing.</a:t>
            </a:r>
          </a:p>
        </p:txBody>
      </p:sp>
    </p:spTree>
    <p:extLst>
      <p:ext uri="{BB962C8B-B14F-4D97-AF65-F5344CB8AC3E}">
        <p14:creationId xmlns:p14="http://schemas.microsoft.com/office/powerpoint/2010/main" val="3490863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Selected Response Items Cont.</a:t>
            </a:r>
            <a:endParaRPr lang="en-US" altLang="en-US" dirty="0">
              <a:solidFill>
                <a:srgbClr val="00B050"/>
              </a:solidFill>
              <a:latin typeface="Arial" panose="020B0604020202020204" pitchFamily="34" charset="0"/>
              <a:cs typeface="Arial" panose="020B0604020202020204" pitchFamily="34" charset="0"/>
            </a:endParaRPr>
          </a:p>
        </p:txBody>
      </p:sp>
      <p:sp>
        <p:nvSpPr>
          <p:cNvPr id="28675" name="Content Placeholder 2"/>
          <p:cNvSpPr>
            <a:spLocks noGrp="1"/>
          </p:cNvSpPr>
          <p:nvPr>
            <p:ph idx="1"/>
          </p:nvPr>
        </p:nvSpPr>
        <p:spPr>
          <a:xfrm>
            <a:off x="1785257" y="1828800"/>
            <a:ext cx="9144000" cy="4191000"/>
          </a:xfrm>
        </p:spPr>
        <p:txBody>
          <a:bodyPr/>
          <a:lstStyle/>
          <a:p>
            <a:r>
              <a:rPr lang="en-US" altLang="en-US" dirty="0">
                <a:solidFill>
                  <a:srgbClr val="004A97"/>
                </a:solidFill>
                <a:latin typeface="Arial" panose="020B0604020202020204" pitchFamily="34" charset="0"/>
                <a:cs typeface="Arial" panose="020B0604020202020204" pitchFamily="34" charset="0"/>
              </a:rPr>
              <a:t>You can move to any question of the exam by using the Navigator button.</a:t>
            </a:r>
          </a:p>
          <a:p>
            <a:endParaRPr lang="en-US" altLang="en-US" dirty="0">
              <a:solidFill>
                <a:srgbClr val="004A97"/>
              </a:solidFill>
              <a:latin typeface="Arial" panose="020B0604020202020204" pitchFamily="34" charset="0"/>
              <a:cs typeface="Arial" panose="020B0604020202020204" pitchFamily="34" charset="0"/>
            </a:endParaRPr>
          </a:p>
          <a:p>
            <a:r>
              <a:rPr lang="en-US" altLang="en-US" dirty="0">
                <a:solidFill>
                  <a:srgbClr val="004A97"/>
                </a:solidFill>
                <a:latin typeface="Arial" panose="020B0604020202020204" pitchFamily="34" charset="0"/>
                <a:cs typeface="Arial" panose="020B0604020202020204" pitchFamily="34" charset="0"/>
              </a:rPr>
              <a:t>You can flag questions you may want to return to later by clicking the Flag for Review button.</a:t>
            </a:r>
          </a:p>
          <a:p>
            <a:endParaRPr lang="en-US" altLang="en-US" dirty="0">
              <a:solidFill>
                <a:srgbClr val="004A97"/>
              </a:solidFill>
              <a:latin typeface="Arial" panose="020B0604020202020204" pitchFamily="34" charset="0"/>
              <a:cs typeface="Arial" panose="020B0604020202020204" pitchFamily="34" charset="0"/>
            </a:endParaRPr>
          </a:p>
          <a:p>
            <a:r>
              <a:rPr lang="en-US" altLang="en-US" dirty="0">
                <a:solidFill>
                  <a:srgbClr val="004A97"/>
                </a:solidFill>
                <a:latin typeface="Arial" panose="020B0604020202020204" pitchFamily="34" charset="0"/>
                <a:cs typeface="Arial" panose="020B0604020202020204" pitchFamily="34" charset="0"/>
              </a:rPr>
              <a:t>For math and science exams, a scientific calculator is available on the screen.</a:t>
            </a:r>
          </a:p>
        </p:txBody>
      </p:sp>
    </p:spTree>
    <p:extLst>
      <p:ext uri="{BB962C8B-B14F-4D97-AF65-F5344CB8AC3E}">
        <p14:creationId xmlns:p14="http://schemas.microsoft.com/office/powerpoint/2010/main" val="2219260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Constructed Response (CR) Exercises</a:t>
            </a:r>
            <a:endParaRPr lang="en-US" altLang="en-US" dirty="0">
              <a:solidFill>
                <a:srgbClr val="00B050"/>
              </a:solidFill>
              <a:latin typeface="Arial" panose="020B0604020202020204" pitchFamily="34" charset="0"/>
              <a:cs typeface="Arial" panose="020B0604020202020204" pitchFamily="34" charset="0"/>
            </a:endParaRPr>
          </a:p>
        </p:txBody>
      </p:sp>
      <p:sp>
        <p:nvSpPr>
          <p:cNvPr id="28675" name="Content Placeholder 2"/>
          <p:cNvSpPr>
            <a:spLocks noGrp="1"/>
          </p:cNvSpPr>
          <p:nvPr>
            <p:ph idx="1"/>
          </p:nvPr>
        </p:nvSpPr>
        <p:spPr>
          <a:xfrm>
            <a:off x="930165" y="1988456"/>
            <a:ext cx="10493485" cy="4031343"/>
          </a:xfrm>
        </p:spPr>
        <p:txBody>
          <a:bodyPr/>
          <a:lstStyle/>
          <a:p>
            <a:r>
              <a:rPr lang="en-US" altLang="en-US" sz="2400" dirty="0">
                <a:solidFill>
                  <a:srgbClr val="004A97"/>
                </a:solidFill>
                <a:latin typeface="Arial" panose="020B0604020202020204" pitchFamily="34" charset="0"/>
                <a:cs typeface="Arial" panose="020B0604020202020204" pitchFamily="34" charset="0"/>
              </a:rPr>
              <a:t>There will be 3 exercises</a:t>
            </a:r>
            <a:r>
              <a:rPr lang="en-US" altLang="en-US" sz="2400" dirty="0" smtClean="0">
                <a:solidFill>
                  <a:srgbClr val="004A97"/>
                </a:solidFill>
                <a:latin typeface="Arial" panose="020B0604020202020204" pitchFamily="34" charset="0"/>
                <a:cs typeface="Arial" panose="020B0604020202020204" pitchFamily="34" charset="0"/>
              </a:rPr>
              <a:t>.</a:t>
            </a: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Each exercise will consist of one or more prompts or questions</a:t>
            </a:r>
            <a:r>
              <a:rPr lang="en-US" altLang="en-US" sz="2400" dirty="0" smtClean="0">
                <a:solidFill>
                  <a:srgbClr val="004A97"/>
                </a:solidFill>
                <a:latin typeface="Arial" panose="020B0604020202020204" pitchFamily="34" charset="0"/>
                <a:cs typeface="Arial" panose="020B0604020202020204" pitchFamily="34" charset="0"/>
              </a:rPr>
              <a:t>.</a:t>
            </a: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The number  of prompts is displayed in the upper right corner of the screen (i.e. Prompt 1 of 3</a:t>
            </a:r>
            <a:r>
              <a:rPr lang="en-US" altLang="en-US" sz="2400" dirty="0" smtClean="0">
                <a:solidFill>
                  <a:srgbClr val="004A97"/>
                </a:solidFill>
                <a:latin typeface="Arial" panose="020B0604020202020204" pitchFamily="34" charset="0"/>
                <a:cs typeface="Arial" panose="020B0604020202020204" pitchFamily="34" charset="0"/>
              </a:rPr>
              <a:t>).</a:t>
            </a: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You may minimize the time remaining until only five minutes remain. At that point, the clock stays visible.</a:t>
            </a:r>
          </a:p>
        </p:txBody>
      </p:sp>
    </p:spTree>
    <p:extLst>
      <p:ext uri="{BB962C8B-B14F-4D97-AF65-F5344CB8AC3E}">
        <p14:creationId xmlns:p14="http://schemas.microsoft.com/office/powerpoint/2010/main" val="3567557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Constructed Response, cont.</a:t>
            </a:r>
            <a:endParaRPr lang="en-US" altLang="en-US" dirty="0">
              <a:solidFill>
                <a:srgbClr val="00B050"/>
              </a:solidFill>
              <a:latin typeface="Arial" panose="020B0604020202020204" pitchFamily="34" charset="0"/>
              <a:cs typeface="Arial" panose="020B0604020202020204" pitchFamily="34" charset="0"/>
            </a:endParaRPr>
          </a:p>
        </p:txBody>
      </p:sp>
      <p:sp>
        <p:nvSpPr>
          <p:cNvPr id="31747" name="Content Placeholder 2"/>
          <p:cNvSpPr>
            <a:spLocks noGrp="1"/>
          </p:cNvSpPr>
          <p:nvPr>
            <p:ph idx="1"/>
          </p:nvPr>
        </p:nvSpPr>
        <p:spPr>
          <a:xfrm>
            <a:off x="1785257" y="1828800"/>
            <a:ext cx="9129486" cy="4191000"/>
          </a:xfrm>
        </p:spPr>
        <p:txBody>
          <a:bodyPr/>
          <a:lstStyle/>
          <a:p>
            <a:r>
              <a:rPr lang="en-US" altLang="en-US" sz="2400" dirty="0" smtClean="0">
                <a:solidFill>
                  <a:srgbClr val="004A97"/>
                </a:solidFill>
                <a:latin typeface="Arial" panose="020B0604020202020204" pitchFamily="34" charset="0"/>
                <a:cs typeface="Arial" panose="020B0604020202020204" pitchFamily="34" charset="0"/>
              </a:rPr>
              <a:t>The constructed response exercises are designed </a:t>
            </a:r>
            <a:r>
              <a:rPr lang="en-US" altLang="en-US" sz="2400" dirty="0">
                <a:solidFill>
                  <a:srgbClr val="004A97"/>
                </a:solidFill>
                <a:latin typeface="Arial" panose="020B0604020202020204" pitchFamily="34" charset="0"/>
                <a:cs typeface="Arial" panose="020B0604020202020204" pitchFamily="34" charset="0"/>
              </a:rPr>
              <a:t>to elicit evidence of your content </a:t>
            </a:r>
            <a:r>
              <a:rPr lang="en-US" altLang="en-US" sz="2400" dirty="0" smtClean="0">
                <a:solidFill>
                  <a:srgbClr val="004A97"/>
                </a:solidFill>
                <a:latin typeface="Arial" panose="020B0604020202020204" pitchFamily="34" charset="0"/>
                <a:cs typeface="Arial" panose="020B0604020202020204" pitchFamily="34" charset="0"/>
              </a:rPr>
              <a:t>knowledge related to the focus of the exercise.</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A scenario or student profile may be presented for you to consider before you respond</a:t>
            </a:r>
            <a:r>
              <a:rPr lang="en-US" altLang="en-US" sz="24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The exercise may ask you to provide a specific number of examples as part of your response</a:t>
            </a:r>
            <a:r>
              <a:rPr lang="en-US" altLang="en-US" sz="24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Provide depth and quality in your response.</a:t>
            </a:r>
          </a:p>
          <a:p>
            <a:pPr marL="0" indent="0">
              <a:buNone/>
            </a:pPr>
            <a:endParaRPr lang="en-US" altLang="en-US" dirty="0">
              <a:solidFill>
                <a:srgbClr val="004A97"/>
              </a:solidFill>
              <a:latin typeface="Arial" panose="020B0604020202020204" pitchFamily="34" charset="0"/>
              <a:cs typeface="Arial" panose="020B0604020202020204" pitchFamily="34" charset="0"/>
            </a:endParaRPr>
          </a:p>
          <a:p>
            <a:pPr marL="0" indent="0">
              <a:buNone/>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0211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Responding to Prompts</a:t>
            </a:r>
            <a:endParaRPr lang="en-US" altLang="en-US" dirty="0">
              <a:solidFill>
                <a:srgbClr val="00B050"/>
              </a:solidFill>
              <a:latin typeface="Arial" panose="020B0604020202020204" pitchFamily="34" charset="0"/>
              <a:cs typeface="Arial" panose="020B0604020202020204" pitchFamily="34" charset="0"/>
            </a:endParaRPr>
          </a:p>
        </p:txBody>
      </p:sp>
      <p:sp>
        <p:nvSpPr>
          <p:cNvPr id="31747" name="Content Placeholder 2"/>
          <p:cNvSpPr>
            <a:spLocks noGrp="1"/>
          </p:cNvSpPr>
          <p:nvPr>
            <p:ph idx="1"/>
          </p:nvPr>
        </p:nvSpPr>
        <p:spPr>
          <a:xfrm>
            <a:off x="993228" y="1828800"/>
            <a:ext cx="10704786" cy="4191000"/>
          </a:xfrm>
        </p:spPr>
        <p:txBody>
          <a:bodyPr/>
          <a:lstStyle/>
          <a:p>
            <a:r>
              <a:rPr lang="en-US" altLang="en-US" sz="2400" dirty="0">
                <a:solidFill>
                  <a:srgbClr val="004A97"/>
                </a:solidFill>
                <a:latin typeface="Arial" panose="020B0604020202020204" pitchFamily="34" charset="0"/>
                <a:cs typeface="Arial" panose="020B0604020202020204" pitchFamily="34" charset="0"/>
              </a:rPr>
              <a:t>Before writing, read the entire descriptor, scrolling down to read all its parts initially</a:t>
            </a:r>
            <a:r>
              <a:rPr lang="en-US" altLang="en-US" sz="24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Respond to all of the questions</a:t>
            </a:r>
            <a:r>
              <a:rPr lang="en-US" altLang="en-US" sz="24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Stay focused; avoid getting off topic</a:t>
            </a:r>
            <a:r>
              <a:rPr lang="en-US" altLang="en-US" sz="24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Write concisely, keeping aware of the time.</a:t>
            </a:r>
          </a:p>
          <a:p>
            <a:pPr marL="0" indent="0">
              <a:buNone/>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605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1030598"/>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B050"/>
                </a:solidFill>
                <a:latin typeface="Arial" panose="020B0604020202020204" pitchFamily="34" charset="0"/>
                <a:cs typeface="Arial" panose="020B0604020202020204" pitchFamily="34" charset="0"/>
              </a:rPr>
              <a:t>Essential Questions</a:t>
            </a:r>
            <a:endParaRPr sz="3000" cap="all" dirty="0">
              <a:solidFill>
                <a:srgbClr val="00B050"/>
              </a:solidFill>
              <a:latin typeface="Arial" panose="020B0604020202020204" pitchFamily="34" charset="0"/>
              <a:cs typeface="Arial" panose="020B0604020202020204" pitchFamily="34" charset="0"/>
            </a:endParaRPr>
          </a:p>
        </p:txBody>
      </p:sp>
      <p:sp>
        <p:nvSpPr>
          <p:cNvPr id="67" name="Shape 67"/>
          <p:cNvSpPr>
            <a:spLocks noGrp="1"/>
          </p:cNvSpPr>
          <p:nvPr>
            <p:ph type="body" idx="1"/>
          </p:nvPr>
        </p:nvSpPr>
        <p:spPr>
          <a:xfrm>
            <a:off x="1774031" y="2057399"/>
            <a:ext cx="9126198" cy="3686176"/>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How </a:t>
            </a:r>
            <a:r>
              <a:rPr lang="en-US" altLang="en-US" sz="2400" dirty="0" smtClean="0">
                <a:solidFill>
                  <a:srgbClr val="1E5FA4"/>
                </a:solidFill>
                <a:latin typeface="Arial" panose="020B0604020202020204" pitchFamily="34" charset="0"/>
                <a:cs typeface="Arial" panose="020B0604020202020204" pitchFamily="34" charset="0"/>
              </a:rPr>
              <a:t>do </a:t>
            </a:r>
            <a:r>
              <a:rPr lang="en-US" altLang="en-US" sz="2400" dirty="0">
                <a:solidFill>
                  <a:srgbClr val="1E5FA4"/>
                </a:solidFill>
                <a:latin typeface="Arial" panose="020B0604020202020204" pitchFamily="34" charset="0"/>
                <a:cs typeface="Arial" panose="020B0604020202020204" pitchFamily="34" charset="0"/>
              </a:rPr>
              <a:t>I schedule my assessment</a:t>
            </a:r>
            <a:r>
              <a:rPr lang="en-US" altLang="en-US" sz="2400" dirty="0" smtClean="0">
                <a:solidFill>
                  <a:srgbClr val="1E5FA4"/>
                </a:solidFill>
                <a:latin typeface="Arial" panose="020B0604020202020204" pitchFamily="34" charset="0"/>
                <a:cs typeface="Arial" panose="020B0604020202020204" pitchFamily="34" charset="0"/>
              </a:rPr>
              <a:t>?</a:t>
            </a:r>
            <a:endParaRPr lang="en-US" altLang="en-US" sz="2400" dirty="0">
              <a:solidFill>
                <a:srgbClr val="1E5FA4"/>
              </a:solidFill>
              <a:latin typeface="Arial" panose="020B0604020202020204" pitchFamily="34" charset="0"/>
              <a:cs typeface="Arial" panose="020B0604020202020204" pitchFamily="34" charset="0"/>
            </a:endParaRPr>
          </a:p>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What are the policies and procedures at the assessment center</a:t>
            </a:r>
            <a:r>
              <a:rPr lang="en-US" altLang="en-US" sz="2400" dirty="0" smtClean="0">
                <a:solidFill>
                  <a:srgbClr val="1E5FA4"/>
                </a:solidFill>
                <a:latin typeface="Arial" panose="020B0604020202020204" pitchFamily="34" charset="0"/>
                <a:cs typeface="Arial" panose="020B0604020202020204" pitchFamily="34" charset="0"/>
              </a:rPr>
              <a:t>?</a:t>
            </a:r>
            <a:endParaRPr lang="en-US" altLang="en-US" sz="2400" dirty="0">
              <a:solidFill>
                <a:srgbClr val="1E5FA4"/>
              </a:solidFill>
              <a:latin typeface="Arial" panose="020B0604020202020204" pitchFamily="34" charset="0"/>
              <a:cs typeface="Arial" panose="020B0604020202020204" pitchFamily="34" charset="0"/>
            </a:endParaRPr>
          </a:p>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How can I prepare for the assessment center</a:t>
            </a:r>
            <a:r>
              <a:rPr lang="en-US" altLang="en-US" sz="2400" dirty="0" smtClean="0">
                <a:solidFill>
                  <a:srgbClr val="1E5FA4"/>
                </a:solidFill>
                <a:latin typeface="Arial" panose="020B0604020202020204" pitchFamily="34" charset="0"/>
                <a:cs typeface="Arial" panose="020B0604020202020204" pitchFamily="34" charset="0"/>
              </a:rPr>
              <a:t>?</a:t>
            </a:r>
            <a:endParaRPr lang="en-US" altLang="en-US" sz="2400" dirty="0">
              <a:solidFill>
                <a:srgbClr val="1E5FA4"/>
              </a:solidFill>
              <a:latin typeface="Arial" panose="020B0604020202020204" pitchFamily="34" charset="0"/>
              <a:cs typeface="Arial" panose="020B0604020202020204" pitchFamily="34" charset="0"/>
            </a:endParaRPr>
          </a:p>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What questions will be asked at the assessment center</a:t>
            </a:r>
            <a:r>
              <a:rPr lang="en-US" altLang="en-US" sz="2400" dirty="0" smtClean="0">
                <a:solidFill>
                  <a:srgbClr val="1E5FA4"/>
                </a:solidFill>
                <a:latin typeface="Arial" panose="020B0604020202020204" pitchFamily="34" charset="0"/>
                <a:cs typeface="Arial" panose="020B0604020202020204" pitchFamily="34" charset="0"/>
              </a:rPr>
              <a:t>?</a:t>
            </a:r>
            <a:endParaRPr lang="en-US" altLang="en-US" sz="2400" dirty="0">
              <a:solidFill>
                <a:srgbClr val="1E5FA4"/>
              </a:solidFill>
              <a:latin typeface="Arial" panose="020B0604020202020204" pitchFamily="34" charset="0"/>
              <a:cs typeface="Arial" panose="020B0604020202020204" pitchFamily="34" charset="0"/>
            </a:endParaRPr>
          </a:p>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What resources do I have available to help me? </a:t>
            </a:r>
          </a:p>
          <a:p>
            <a:pPr marL="321469" indent="-321469" defTabSz="171450">
              <a:buClr>
                <a:srgbClr val="535353"/>
              </a:buClr>
              <a:buSzPct val="82000"/>
              <a:buFont typeface="Arial" panose="020B0604020202020204" pitchFamily="34" charset="0"/>
              <a:buChar char="•"/>
              <a:defRPr sz="1800">
                <a:solidFill>
                  <a:srgbClr val="000000"/>
                </a:solidFill>
              </a:defRPr>
            </a:pPr>
            <a:endParaRPr lang="en-US" sz="2400" dirty="0">
              <a:solidFill>
                <a:srgbClr val="000000"/>
              </a:solidFill>
              <a:latin typeface="Arial" panose="020B0604020202020204" pitchFamily="34" charset="0"/>
              <a:ea typeface="Avenir Next"/>
              <a:cs typeface="Arial" panose="020B0604020202020204" pitchFamily="34" charset="0"/>
              <a:sym typeface="Avenir Next"/>
            </a:endParaRP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355903917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latin typeface="Arial" panose="020B0604020202020204" pitchFamily="34" charset="0"/>
                <a:cs typeface="Arial" panose="020B0604020202020204" pitchFamily="34" charset="0"/>
              </a:rPr>
              <a:t>Scoring (SRIs)</a:t>
            </a:r>
            <a:endParaRPr lang="en-US"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70743" y="1828800"/>
            <a:ext cx="9129486" cy="4191000"/>
          </a:xfrm>
        </p:spPr>
        <p:txBody>
          <a:bodyPr/>
          <a:lstStyle/>
          <a:p>
            <a:r>
              <a:rPr lang="en-US" sz="2400" dirty="0">
                <a:solidFill>
                  <a:srgbClr val="004A97"/>
                </a:solidFill>
                <a:latin typeface="Arial" panose="020B0604020202020204" pitchFamily="34" charset="0"/>
                <a:cs typeface="Arial" panose="020B0604020202020204" pitchFamily="34" charset="0"/>
              </a:rPr>
              <a:t>Selected response items are machine scored.</a:t>
            </a:r>
          </a:p>
          <a:p>
            <a:endParaRPr lang="en-US" sz="2400" dirty="0">
              <a:solidFill>
                <a:srgbClr val="004A97"/>
              </a:solidFill>
              <a:latin typeface="Arial" panose="020B0604020202020204" pitchFamily="34" charset="0"/>
              <a:cs typeface="Arial" panose="020B0604020202020204" pitchFamily="34" charset="0"/>
            </a:endParaRPr>
          </a:p>
          <a:p>
            <a:r>
              <a:rPr lang="en-US" sz="2400" dirty="0">
                <a:solidFill>
                  <a:srgbClr val="004A97"/>
                </a:solidFill>
                <a:latin typeface="Arial" panose="020B0604020202020204" pitchFamily="34" charset="0"/>
                <a:cs typeface="Arial" panose="020B0604020202020204" pitchFamily="34" charset="0"/>
              </a:rPr>
              <a:t>One point is awarded for a correct answer and zero points for an incorrect answer. </a:t>
            </a:r>
          </a:p>
          <a:p>
            <a:endParaRPr lang="en-US" sz="2400" dirty="0">
              <a:solidFill>
                <a:srgbClr val="004A97"/>
              </a:solidFill>
              <a:latin typeface="Arial" panose="020B0604020202020204" pitchFamily="34" charset="0"/>
              <a:cs typeface="Arial" panose="020B0604020202020204" pitchFamily="34" charset="0"/>
            </a:endParaRPr>
          </a:p>
          <a:p>
            <a:r>
              <a:rPr lang="en-US" sz="2400" dirty="0">
                <a:solidFill>
                  <a:srgbClr val="004A97"/>
                </a:solidFill>
                <a:latin typeface="Arial" panose="020B0604020202020204" pitchFamily="34" charset="0"/>
                <a:cs typeface="Arial" panose="020B0604020202020204" pitchFamily="34" charset="0"/>
              </a:rPr>
              <a:t>There are five interspersed field test items that do not contribute to your score. </a:t>
            </a:r>
            <a:endParaRPr lang="en-US" sz="2400" dirty="0" smtClean="0">
              <a:solidFill>
                <a:srgbClr val="004A97"/>
              </a:solidFill>
              <a:latin typeface="Arial" panose="020B0604020202020204" pitchFamily="34" charset="0"/>
              <a:cs typeface="Arial" panose="020B0604020202020204" pitchFamily="34" charset="0"/>
            </a:endParaRPr>
          </a:p>
          <a:p>
            <a:endParaRPr lang="en-US" sz="2400" dirty="0" smtClean="0">
              <a:solidFill>
                <a:srgbClr val="004A97"/>
              </a:solidFill>
              <a:latin typeface="Arial" panose="020B0604020202020204" pitchFamily="34" charset="0"/>
              <a:cs typeface="Arial" panose="020B0604020202020204" pitchFamily="34" charset="0"/>
            </a:endParaRPr>
          </a:p>
          <a:p>
            <a:r>
              <a:rPr lang="en-US" sz="2400" dirty="0">
                <a:solidFill>
                  <a:srgbClr val="004A97"/>
                </a:solidFill>
                <a:latin typeface="Arial" panose="020B0604020202020204" pitchFamily="34" charset="0"/>
                <a:cs typeface="Arial" panose="020B0604020202020204" pitchFamily="34" charset="0"/>
              </a:rPr>
              <a:t>The number of </a:t>
            </a:r>
            <a:r>
              <a:rPr lang="en-US" sz="2400" dirty="0" smtClean="0">
                <a:solidFill>
                  <a:srgbClr val="004A97"/>
                </a:solidFill>
                <a:latin typeface="Arial" panose="020B0604020202020204" pitchFamily="34" charset="0"/>
                <a:cs typeface="Arial" panose="020B0604020202020204" pitchFamily="34" charset="0"/>
              </a:rPr>
              <a:t>scoreable </a:t>
            </a:r>
            <a:r>
              <a:rPr lang="en-US" sz="2400" dirty="0">
                <a:solidFill>
                  <a:srgbClr val="004A97"/>
                </a:solidFill>
                <a:latin typeface="Arial" panose="020B0604020202020204" pitchFamily="34" charset="0"/>
                <a:cs typeface="Arial" panose="020B0604020202020204" pitchFamily="34" charset="0"/>
              </a:rPr>
              <a:t>items answered correctly will be converted to and reported as a score between 0 and 4.25. </a:t>
            </a:r>
          </a:p>
          <a:p>
            <a:endParaRPr lang="en-US" sz="24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312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0" y="220663"/>
            <a:ext cx="9113838" cy="1403350"/>
          </a:xfrm>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Scoring (CR)</a:t>
            </a:r>
            <a:endParaRPr lang="en-US" altLang="en-US" sz="2800" i="1" dirty="0">
              <a:solidFill>
                <a:srgbClr val="00B050"/>
              </a:solidFill>
              <a:latin typeface="Arial" panose="020B0604020202020204" pitchFamily="34" charset="0"/>
              <a:cs typeface="Arial" panose="020B0604020202020204" pitchFamily="34" charset="0"/>
            </a:endParaRPr>
          </a:p>
        </p:txBody>
      </p:sp>
      <p:sp>
        <p:nvSpPr>
          <p:cNvPr id="32771" name="Rectangle 3"/>
          <p:cNvSpPr>
            <a:spLocks noGrp="1" noChangeArrowheads="1"/>
          </p:cNvSpPr>
          <p:nvPr>
            <p:ph type="body" idx="1"/>
          </p:nvPr>
        </p:nvSpPr>
        <p:spPr>
          <a:xfrm>
            <a:off x="1770743" y="1905001"/>
            <a:ext cx="9144000" cy="4213225"/>
          </a:xfrm>
        </p:spPr>
        <p:txBody>
          <a:bodyPr/>
          <a:lstStyle/>
          <a:p>
            <a:pPr eaLnBrk="1" hangingPunct="1">
              <a:lnSpc>
                <a:spcPct val="110000"/>
              </a:lnSpc>
            </a:pPr>
            <a:r>
              <a:rPr lang="en-US" altLang="en-US" sz="2400" dirty="0">
                <a:solidFill>
                  <a:srgbClr val="004A97"/>
                </a:solidFill>
                <a:latin typeface="Arial" panose="020B0604020202020204" pitchFamily="34" charset="0"/>
                <a:cs typeface="Arial" panose="020B0604020202020204" pitchFamily="34" charset="0"/>
              </a:rPr>
              <a:t>Constructed response items are scored by trained assessors</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lnSpc>
                <a:spcPct val="110000"/>
              </a:lnSpc>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lnSpc>
                <a:spcPct val="110000"/>
              </a:lnSpc>
            </a:pPr>
            <a:r>
              <a:rPr lang="en-US" altLang="en-US" sz="2400" dirty="0">
                <a:solidFill>
                  <a:srgbClr val="004A97"/>
                </a:solidFill>
                <a:latin typeface="Arial" panose="020B0604020202020204" pitchFamily="34" charset="0"/>
                <a:cs typeface="Arial" panose="020B0604020202020204" pitchFamily="34" charset="0"/>
              </a:rPr>
              <a:t>NBPTS uses a 12-point score scale for all constructed response items</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lnSpc>
                <a:spcPct val="110000"/>
              </a:lnSpc>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lnSpc>
                <a:spcPct val="110000"/>
              </a:lnSpc>
            </a:pPr>
            <a:r>
              <a:rPr lang="en-US" altLang="en-US" sz="2400" dirty="0">
                <a:solidFill>
                  <a:srgbClr val="004A97"/>
                </a:solidFill>
                <a:latin typeface="Arial" panose="020B0604020202020204" pitchFamily="34" charset="0"/>
                <a:cs typeface="Arial" panose="020B0604020202020204" pitchFamily="34" charset="0"/>
              </a:rPr>
              <a:t>The score scale is based on four primary levels of performance (Levels 4, 3, 2, and 1), with plus (+) and minus (–) variations at each level.</a:t>
            </a:r>
            <a:endParaRPr lang="en-US" altLang="en-US" sz="24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013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dirty="0" smtClean="0">
                <a:solidFill>
                  <a:srgbClr val="00B050"/>
                </a:solidFill>
              </a:rPr>
              <a:t>Scoring (CR) Cont.</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62949448"/>
              </p:ext>
            </p:extLst>
          </p:nvPr>
        </p:nvGraphicFramePr>
        <p:xfrm>
          <a:off x="2090738" y="2209800"/>
          <a:ext cx="8001000" cy="3048000"/>
        </p:xfrm>
        <a:graphic>
          <a:graphicData uri="http://schemas.openxmlformats.org/drawingml/2006/table">
            <a:tbl>
              <a:tblPr firstRow="1" bandRow="1">
                <a:tableStyleId>{00A15C55-8517-42AA-B614-E9B94910E393}</a:tableStyleId>
              </a:tblPr>
              <a:tblGrid>
                <a:gridCol w="2667000"/>
                <a:gridCol w="2667000"/>
                <a:gridCol w="2667000"/>
              </a:tblGrid>
              <a:tr h="609600">
                <a:tc>
                  <a:txBody>
                    <a:bodyPr/>
                    <a:lstStyle/>
                    <a:p>
                      <a:pPr algn="ctr"/>
                      <a:r>
                        <a:rPr lang="en-US" dirty="0" smtClean="0">
                          <a:solidFill>
                            <a:srgbClr val="004A97"/>
                          </a:solidFill>
                        </a:rPr>
                        <a:t>Rubric Levels</a:t>
                      </a:r>
                      <a:endParaRPr lang="en-US" dirty="0">
                        <a:solidFill>
                          <a:srgbClr val="004A97"/>
                        </a:solidFill>
                      </a:endParaRPr>
                    </a:p>
                  </a:txBody>
                  <a:tcPr anchor="ctr"/>
                </a:tc>
                <a:tc>
                  <a:txBody>
                    <a:bodyPr/>
                    <a:lstStyle/>
                    <a:p>
                      <a:pPr algn="ctr"/>
                      <a:r>
                        <a:rPr lang="en-US" dirty="0" smtClean="0">
                          <a:solidFill>
                            <a:srgbClr val="004A97"/>
                          </a:solidFill>
                        </a:rPr>
                        <a:t>Score Range</a:t>
                      </a:r>
                      <a:endParaRPr lang="en-US" dirty="0">
                        <a:solidFill>
                          <a:srgbClr val="004A97"/>
                        </a:solidFill>
                      </a:endParaRPr>
                    </a:p>
                  </a:txBody>
                  <a:tcPr anchor="ctr"/>
                </a:tc>
                <a:tc>
                  <a:txBody>
                    <a:bodyPr/>
                    <a:lstStyle/>
                    <a:p>
                      <a:pPr algn="ctr"/>
                      <a:r>
                        <a:rPr lang="en-US" dirty="0" smtClean="0">
                          <a:solidFill>
                            <a:srgbClr val="004A97"/>
                          </a:solidFill>
                        </a:rPr>
                        <a:t>Quality of Evidence</a:t>
                      </a:r>
                      <a:endParaRPr lang="en-US" dirty="0">
                        <a:solidFill>
                          <a:srgbClr val="004A97"/>
                        </a:solidFill>
                      </a:endParaRPr>
                    </a:p>
                  </a:txBody>
                  <a:tcPr anchor="ctr"/>
                </a:tc>
              </a:tr>
              <a:tr h="609600">
                <a:tc>
                  <a:txBody>
                    <a:bodyPr/>
                    <a:lstStyle/>
                    <a:p>
                      <a:pPr algn="ctr"/>
                      <a:r>
                        <a:rPr lang="en-US" dirty="0" smtClean="0">
                          <a:solidFill>
                            <a:srgbClr val="004A97"/>
                          </a:solidFill>
                        </a:rPr>
                        <a:t>Level 4</a:t>
                      </a:r>
                      <a:endParaRPr lang="en-US" dirty="0">
                        <a:solidFill>
                          <a:srgbClr val="004A97"/>
                        </a:solidFill>
                      </a:endParaRPr>
                    </a:p>
                  </a:txBody>
                  <a:tcPr anchor="ctr"/>
                </a:tc>
                <a:tc>
                  <a:txBody>
                    <a:bodyPr/>
                    <a:lstStyle/>
                    <a:p>
                      <a:pPr algn="ctr"/>
                      <a:r>
                        <a:rPr lang="en-US" dirty="0" smtClean="0">
                          <a:solidFill>
                            <a:srgbClr val="004A97"/>
                          </a:solidFill>
                        </a:rPr>
                        <a:t>3.75–4.25</a:t>
                      </a:r>
                      <a:endParaRPr lang="en-US" dirty="0">
                        <a:solidFill>
                          <a:srgbClr val="004A97"/>
                        </a:solidFill>
                      </a:endParaRPr>
                    </a:p>
                  </a:txBody>
                  <a:tcPr anchor="ctr"/>
                </a:tc>
                <a:tc>
                  <a:txBody>
                    <a:bodyPr/>
                    <a:lstStyle/>
                    <a:p>
                      <a:pPr algn="ctr"/>
                      <a:r>
                        <a:rPr lang="en-US" dirty="0" smtClean="0">
                          <a:solidFill>
                            <a:srgbClr val="004A97"/>
                          </a:solidFill>
                        </a:rPr>
                        <a:t>Clear, consistent, and convincing </a:t>
                      </a:r>
                      <a:endParaRPr lang="en-US" dirty="0">
                        <a:solidFill>
                          <a:srgbClr val="004A97"/>
                        </a:solidFill>
                      </a:endParaRPr>
                    </a:p>
                  </a:txBody>
                  <a:tcPr anchor="ctr"/>
                </a:tc>
              </a:tr>
              <a:tr h="609600">
                <a:tc>
                  <a:txBody>
                    <a:bodyPr/>
                    <a:lstStyle/>
                    <a:p>
                      <a:pPr algn="ctr"/>
                      <a:r>
                        <a:rPr lang="en-US" dirty="0" smtClean="0">
                          <a:solidFill>
                            <a:srgbClr val="004A97"/>
                          </a:solidFill>
                        </a:rPr>
                        <a:t>Level 3</a:t>
                      </a:r>
                      <a:endParaRPr lang="en-US" dirty="0">
                        <a:solidFill>
                          <a:srgbClr val="004A97"/>
                        </a:solidFill>
                      </a:endParaRPr>
                    </a:p>
                  </a:txBody>
                  <a:tcPr anchor="ctr"/>
                </a:tc>
                <a:tc>
                  <a:txBody>
                    <a:bodyPr/>
                    <a:lstStyle/>
                    <a:p>
                      <a:pPr algn="ctr"/>
                      <a:r>
                        <a:rPr lang="en-US" dirty="0" smtClean="0">
                          <a:solidFill>
                            <a:srgbClr val="004A97"/>
                          </a:solidFill>
                        </a:rPr>
                        <a:t>2.75–3.25</a:t>
                      </a:r>
                      <a:endParaRPr lang="en-US" dirty="0">
                        <a:solidFill>
                          <a:srgbClr val="004A97"/>
                        </a:solidFill>
                      </a:endParaRPr>
                    </a:p>
                  </a:txBody>
                  <a:tcPr anchor="ctr"/>
                </a:tc>
                <a:tc>
                  <a:txBody>
                    <a:bodyPr/>
                    <a:lstStyle/>
                    <a:p>
                      <a:pPr algn="ctr"/>
                      <a:r>
                        <a:rPr lang="en-US" dirty="0" smtClean="0">
                          <a:solidFill>
                            <a:srgbClr val="004A97"/>
                          </a:solidFill>
                        </a:rPr>
                        <a:t>Clear</a:t>
                      </a:r>
                      <a:endParaRPr lang="en-US" dirty="0">
                        <a:solidFill>
                          <a:srgbClr val="004A97"/>
                        </a:solidFill>
                      </a:endParaRPr>
                    </a:p>
                  </a:txBody>
                  <a:tcPr anchor="ctr"/>
                </a:tc>
              </a:tr>
              <a:tr h="609600">
                <a:tc>
                  <a:txBody>
                    <a:bodyPr/>
                    <a:lstStyle/>
                    <a:p>
                      <a:pPr algn="ctr"/>
                      <a:r>
                        <a:rPr lang="en-US" dirty="0" smtClean="0">
                          <a:solidFill>
                            <a:srgbClr val="004A97"/>
                          </a:solidFill>
                        </a:rPr>
                        <a:t>Level 2</a:t>
                      </a:r>
                      <a:endParaRPr lang="en-US" dirty="0">
                        <a:solidFill>
                          <a:srgbClr val="004A97"/>
                        </a:solidFill>
                      </a:endParaRPr>
                    </a:p>
                  </a:txBody>
                  <a:tcPr anchor="ctr"/>
                </a:tc>
                <a:tc>
                  <a:txBody>
                    <a:bodyPr/>
                    <a:lstStyle/>
                    <a:p>
                      <a:pPr algn="ctr"/>
                      <a:r>
                        <a:rPr lang="en-US" dirty="0" smtClean="0">
                          <a:solidFill>
                            <a:srgbClr val="004A97"/>
                          </a:solidFill>
                        </a:rPr>
                        <a:t>1.75–2.25</a:t>
                      </a:r>
                      <a:endParaRPr lang="en-US" dirty="0">
                        <a:solidFill>
                          <a:srgbClr val="004A97"/>
                        </a:solidFill>
                      </a:endParaRPr>
                    </a:p>
                  </a:txBody>
                  <a:tcPr anchor="ctr"/>
                </a:tc>
                <a:tc>
                  <a:txBody>
                    <a:bodyPr/>
                    <a:lstStyle/>
                    <a:p>
                      <a:pPr algn="ctr"/>
                      <a:r>
                        <a:rPr lang="en-US" dirty="0" smtClean="0">
                          <a:solidFill>
                            <a:srgbClr val="004A97"/>
                          </a:solidFill>
                        </a:rPr>
                        <a:t>Limited</a:t>
                      </a:r>
                      <a:endParaRPr lang="en-US" dirty="0">
                        <a:solidFill>
                          <a:srgbClr val="004A97"/>
                        </a:solidFill>
                      </a:endParaRPr>
                    </a:p>
                  </a:txBody>
                  <a:tcPr anchor="ctr"/>
                </a:tc>
              </a:tr>
              <a:tr h="609600">
                <a:tc>
                  <a:txBody>
                    <a:bodyPr/>
                    <a:lstStyle/>
                    <a:p>
                      <a:pPr algn="ctr"/>
                      <a:r>
                        <a:rPr lang="en-US" dirty="0" smtClean="0">
                          <a:solidFill>
                            <a:srgbClr val="004A97"/>
                          </a:solidFill>
                        </a:rPr>
                        <a:t>Level 1</a:t>
                      </a:r>
                      <a:endParaRPr lang="en-US" dirty="0">
                        <a:solidFill>
                          <a:srgbClr val="004A97"/>
                        </a:solidFill>
                      </a:endParaRPr>
                    </a:p>
                  </a:txBody>
                  <a:tcPr anchor="ctr"/>
                </a:tc>
                <a:tc>
                  <a:txBody>
                    <a:bodyPr/>
                    <a:lstStyle/>
                    <a:p>
                      <a:pPr algn="ctr"/>
                      <a:r>
                        <a:rPr lang="en-US" dirty="0" smtClean="0">
                          <a:solidFill>
                            <a:srgbClr val="004A97"/>
                          </a:solidFill>
                        </a:rPr>
                        <a:t>0.75–1.25</a:t>
                      </a:r>
                      <a:endParaRPr lang="en-US" dirty="0">
                        <a:solidFill>
                          <a:srgbClr val="004A97"/>
                        </a:solidFill>
                      </a:endParaRPr>
                    </a:p>
                  </a:txBody>
                  <a:tcPr anchor="ctr"/>
                </a:tc>
                <a:tc>
                  <a:txBody>
                    <a:bodyPr/>
                    <a:lstStyle/>
                    <a:p>
                      <a:pPr algn="ctr"/>
                      <a:r>
                        <a:rPr lang="en-US" dirty="0" smtClean="0">
                          <a:solidFill>
                            <a:srgbClr val="004A97"/>
                          </a:solidFill>
                        </a:rPr>
                        <a:t>Little or no</a:t>
                      </a:r>
                      <a:endParaRPr lang="en-US" dirty="0">
                        <a:solidFill>
                          <a:srgbClr val="004A97"/>
                        </a:solidFill>
                      </a:endParaRPr>
                    </a:p>
                  </a:txBody>
                  <a:tcPr anchor="ctr"/>
                </a:tc>
              </a:tr>
            </a:tbl>
          </a:graphicData>
        </a:graphic>
      </p:graphicFrame>
      <p:sp>
        <p:nvSpPr>
          <p:cNvPr id="16388" name="Footer Placeholder 3"/>
          <p:cNvSpPr>
            <a:spLocks noGrp="1"/>
          </p:cNvSpPr>
          <p:nvPr>
            <p:ph type="ftr" sz="quarter" idx="10"/>
          </p:nvPr>
        </p:nvSpPr>
        <p:spPr>
          <a:noFill/>
        </p:spPr>
        <p:txBody>
          <a:bodyPr/>
          <a:lstStyle/>
          <a:p>
            <a:endParaRPr lang="en-US" altLang="en-US" dirty="0" smtClean="0"/>
          </a:p>
        </p:txBody>
      </p:sp>
      <p:sp>
        <p:nvSpPr>
          <p:cNvPr id="16389" name="Slide Number Placeholder 4"/>
          <p:cNvSpPr>
            <a:spLocks noGrp="1"/>
          </p:cNvSpPr>
          <p:nvPr>
            <p:ph type="sldNum" sz="quarter" idx="11"/>
          </p:nvPr>
        </p:nvSpPr>
        <p:spPr>
          <a:noFill/>
        </p:spPr>
        <p:txBody>
          <a:bodyPr/>
          <a:lstStyle/>
          <a:p>
            <a:endParaRPr lang="en-US" altLang="en-US" dirty="0" smtClean="0"/>
          </a:p>
        </p:txBody>
      </p:sp>
    </p:spTree>
    <p:extLst>
      <p:ext uri="{BB962C8B-B14F-4D97-AF65-F5344CB8AC3E}">
        <p14:creationId xmlns:p14="http://schemas.microsoft.com/office/powerpoint/2010/main" val="42368144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How to Prepare</a:t>
            </a:r>
            <a:endParaRPr lang="en-US" altLang="en-US" dirty="0">
              <a:solidFill>
                <a:srgbClr val="00B050"/>
              </a:solidFill>
              <a:latin typeface="Arial" panose="020B0604020202020204" pitchFamily="34" charset="0"/>
              <a:cs typeface="Arial" panose="020B0604020202020204" pitchFamily="34" charset="0"/>
            </a:endParaRPr>
          </a:p>
        </p:txBody>
      </p:sp>
      <p:sp>
        <p:nvSpPr>
          <p:cNvPr id="29699" name="Content Placeholder 2"/>
          <p:cNvSpPr>
            <a:spLocks noGrp="1"/>
          </p:cNvSpPr>
          <p:nvPr>
            <p:ph idx="1"/>
          </p:nvPr>
        </p:nvSpPr>
        <p:spPr>
          <a:xfrm>
            <a:off x="1785257" y="1828800"/>
            <a:ext cx="9144000" cy="4191000"/>
          </a:xfrm>
        </p:spPr>
        <p:txBody>
          <a:bodyPr/>
          <a:lstStyle/>
          <a:p>
            <a:r>
              <a:rPr lang="en-US" altLang="en-US" sz="2400" dirty="0">
                <a:solidFill>
                  <a:srgbClr val="004A97"/>
                </a:solidFill>
                <a:latin typeface="Arial" panose="020B0604020202020204" pitchFamily="34" charset="0"/>
                <a:cs typeface="Arial" panose="020B0604020202020204" pitchFamily="34" charset="0"/>
              </a:rPr>
              <a:t>Review exercise descriptions and sample exercises in the Component One instructions found at http://boardcertifiedteachers.org/certificate-areas</a:t>
            </a:r>
          </a:p>
          <a:p>
            <a:r>
              <a:rPr lang="en-US" altLang="en-US" sz="2400" dirty="0">
                <a:solidFill>
                  <a:srgbClr val="004A97"/>
                </a:solidFill>
                <a:latin typeface="Arial" panose="020B0604020202020204" pitchFamily="34" charset="0"/>
                <a:cs typeface="Arial" panose="020B0604020202020204" pitchFamily="34" charset="0"/>
              </a:rPr>
              <a:t>The Component One instructions include a scoring rubric.</a:t>
            </a:r>
          </a:p>
          <a:p>
            <a:r>
              <a:rPr lang="en-US" altLang="en-US" sz="2400" dirty="0">
                <a:solidFill>
                  <a:srgbClr val="004A97"/>
                </a:solidFill>
                <a:latin typeface="Arial" panose="020B0604020202020204" pitchFamily="34" charset="0"/>
                <a:cs typeface="Arial" panose="020B0604020202020204" pitchFamily="34" charset="0"/>
              </a:rPr>
              <a:t>Review Assessment Center Policies and Guidelines.</a:t>
            </a:r>
          </a:p>
          <a:p>
            <a:r>
              <a:rPr lang="en-US" altLang="en-US" sz="2400" dirty="0">
                <a:solidFill>
                  <a:srgbClr val="004A97"/>
                </a:solidFill>
                <a:latin typeface="Arial" panose="020B0604020202020204" pitchFamily="34" charset="0"/>
                <a:cs typeface="Arial" panose="020B0604020202020204" pitchFamily="34" charset="0"/>
              </a:rPr>
              <a:t>Review your Certificate </a:t>
            </a:r>
            <a:r>
              <a:rPr lang="en-US" altLang="en-US" sz="2400" dirty="0" smtClean="0">
                <a:solidFill>
                  <a:srgbClr val="004A97"/>
                </a:solidFill>
                <a:latin typeface="Arial" panose="020B0604020202020204" pitchFamily="34" charset="0"/>
                <a:cs typeface="Arial" panose="020B0604020202020204" pitchFamily="34" charset="0"/>
              </a:rPr>
              <a:t>Standards.</a:t>
            </a: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Use the tools on Pearson VUE website http://www.pearsonvue.com/nbpts/ </a:t>
            </a:r>
          </a:p>
          <a:p>
            <a:endParaRPr lang="en-US" altLang="en-US" dirty="0" smtClean="0">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217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Other Materials to Help with Preparation</a:t>
            </a:r>
            <a:endParaRPr lang="en-US" altLang="en-US" dirty="0">
              <a:solidFill>
                <a:srgbClr val="00B050"/>
              </a:solidFill>
              <a:latin typeface="Arial" panose="020B0604020202020204" pitchFamily="34" charset="0"/>
              <a:cs typeface="Arial" panose="020B0604020202020204" pitchFamily="34" charset="0"/>
            </a:endParaRPr>
          </a:p>
        </p:txBody>
      </p:sp>
      <p:sp>
        <p:nvSpPr>
          <p:cNvPr id="30723" name="Content Placeholder 2"/>
          <p:cNvSpPr>
            <a:spLocks noGrp="1"/>
          </p:cNvSpPr>
          <p:nvPr>
            <p:ph idx="1"/>
          </p:nvPr>
        </p:nvSpPr>
        <p:spPr>
          <a:xfrm>
            <a:off x="1756229" y="1828800"/>
            <a:ext cx="9158514" cy="4191000"/>
          </a:xfrm>
        </p:spPr>
        <p:txBody>
          <a:bodyPr/>
          <a:lstStyle/>
          <a:p>
            <a:r>
              <a:rPr lang="en-US" altLang="en-US" sz="2400" dirty="0">
                <a:solidFill>
                  <a:srgbClr val="004A97"/>
                </a:solidFill>
                <a:latin typeface="Arial" panose="020B0604020202020204" pitchFamily="34" charset="0"/>
                <a:cs typeface="Arial" panose="020B0604020202020204" pitchFamily="34" charset="0"/>
              </a:rPr>
              <a:t>Textbooks (students’ texts and teachers’ manuals</a:t>
            </a:r>
            <a:r>
              <a:rPr lang="en-US" altLang="en-US" sz="24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Websites</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Professional </a:t>
            </a:r>
            <a:r>
              <a:rPr lang="en-US" altLang="en-US" sz="2400" dirty="0" smtClean="0">
                <a:solidFill>
                  <a:srgbClr val="004A97"/>
                </a:solidFill>
                <a:latin typeface="Arial" panose="020B0604020202020204" pitchFamily="34" charset="0"/>
                <a:cs typeface="Arial" panose="020B0604020202020204" pitchFamily="34" charset="0"/>
              </a:rPr>
              <a:t>journals</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Resources recommended by other </a:t>
            </a:r>
            <a:r>
              <a:rPr lang="en-US" altLang="en-US" sz="2400" dirty="0" smtClean="0">
                <a:solidFill>
                  <a:srgbClr val="004A97"/>
                </a:solidFill>
                <a:latin typeface="Arial" panose="020B0604020202020204" pitchFamily="34" charset="0"/>
                <a:cs typeface="Arial" panose="020B0604020202020204" pitchFamily="34" charset="0"/>
              </a:rPr>
              <a:t>educators</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Other professionals</a:t>
            </a:r>
          </a:p>
          <a:p>
            <a:endParaRPr lang="en-US" altLang="en-US" sz="24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08835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Dissect the Assessment Center Descriptions</a:t>
            </a:r>
            <a:endParaRPr lang="en-US" altLang="en-US" dirty="0">
              <a:solidFill>
                <a:srgbClr val="00B050"/>
              </a:solidFill>
              <a:latin typeface="Arial" panose="020B0604020202020204" pitchFamily="34" charset="0"/>
              <a:cs typeface="Arial" panose="020B0604020202020204" pitchFamily="34" charset="0"/>
            </a:endParaRPr>
          </a:p>
        </p:txBody>
      </p:sp>
      <p:sp>
        <p:nvSpPr>
          <p:cNvPr id="33795" name="Rectangle 3"/>
          <p:cNvSpPr>
            <a:spLocks noGrp="1" noChangeArrowheads="1"/>
          </p:cNvSpPr>
          <p:nvPr>
            <p:ph type="body" idx="1"/>
          </p:nvPr>
        </p:nvSpPr>
        <p:spPr>
          <a:xfrm>
            <a:off x="766233" y="1752600"/>
            <a:ext cx="10163024" cy="4648200"/>
          </a:xfrm>
        </p:spPr>
        <p:txBody>
          <a:bodyPr/>
          <a:lstStyle/>
          <a:p>
            <a:pPr marL="0" indent="0" algn="ctr" eaLnBrk="1" hangingPunct="1">
              <a:buNone/>
            </a:pPr>
            <a:r>
              <a:rPr lang="en-US" altLang="en-US" sz="2400" dirty="0">
                <a:solidFill>
                  <a:srgbClr val="004A97"/>
                </a:solidFill>
                <a:latin typeface="Arial" panose="020B0604020202020204" pitchFamily="34" charset="0"/>
                <a:cs typeface="Arial" panose="020B0604020202020204" pitchFamily="34" charset="0"/>
              </a:rPr>
              <a:t>Find the Assessment Center exercise description in the Component One: Content </a:t>
            </a:r>
            <a:r>
              <a:rPr lang="en-US" altLang="en-US" sz="2400" dirty="0" smtClean="0">
                <a:solidFill>
                  <a:srgbClr val="004A97"/>
                </a:solidFill>
                <a:latin typeface="Arial" panose="020B0604020202020204" pitchFamily="34" charset="0"/>
                <a:cs typeface="Arial" panose="020B0604020202020204" pitchFamily="34" charset="0"/>
              </a:rPr>
              <a:t>Knowledge At A Glance </a:t>
            </a:r>
            <a:r>
              <a:rPr lang="en-US" altLang="en-US" sz="2400" dirty="0">
                <a:solidFill>
                  <a:srgbClr val="004A97"/>
                </a:solidFill>
                <a:latin typeface="Arial" panose="020B0604020202020204" pitchFamily="34" charset="0"/>
                <a:cs typeface="Arial" panose="020B0604020202020204" pitchFamily="34" charset="0"/>
              </a:rPr>
              <a:t>document</a:t>
            </a:r>
            <a:r>
              <a:rPr lang="en-US" altLang="en-US" sz="2400" dirty="0" smtClean="0">
                <a:solidFill>
                  <a:srgbClr val="004A97"/>
                </a:solidFill>
                <a:latin typeface="Arial" panose="020B0604020202020204" pitchFamily="34" charset="0"/>
                <a:cs typeface="Arial" panose="020B0604020202020204" pitchFamily="34" charset="0"/>
              </a:rPr>
              <a:t>.</a:t>
            </a: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Highlight key words or phrases in each description</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Identify applicable words or elements from NB standards</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What do I already know/do that I can use for this exercise</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What do I need to research or learn more about for this exercise</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What resources are available to me? </a:t>
            </a:r>
            <a:endParaRPr lang="en-US" altLang="en-US" sz="24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14456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095500" y="609600"/>
            <a:ext cx="8001000" cy="1066800"/>
          </a:xfrm>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Examples</a:t>
            </a:r>
            <a:endParaRPr lang="en-US" altLang="en-US" dirty="0">
              <a:solidFill>
                <a:srgbClr val="00B050"/>
              </a:solidFill>
              <a:latin typeface="Arial" panose="020B0604020202020204" pitchFamily="34" charset="0"/>
              <a:cs typeface="Arial" panose="020B0604020202020204" pitchFamily="34" charset="0"/>
            </a:endParaRPr>
          </a:p>
        </p:txBody>
      </p:sp>
      <p:sp>
        <p:nvSpPr>
          <p:cNvPr id="35843" name="Rectangle 3"/>
          <p:cNvSpPr>
            <a:spLocks noGrp="1" noChangeArrowheads="1"/>
          </p:cNvSpPr>
          <p:nvPr>
            <p:ph type="body" idx="1"/>
          </p:nvPr>
        </p:nvSpPr>
        <p:spPr>
          <a:xfrm>
            <a:off x="1785257" y="2209800"/>
            <a:ext cx="9129486" cy="4159250"/>
          </a:xfrm>
        </p:spPr>
        <p:txBody>
          <a:bodyPr/>
          <a:lstStyle/>
          <a:p>
            <a:pPr eaLnBrk="1" hangingPunct="1">
              <a:lnSpc>
                <a:spcPct val="90000"/>
              </a:lnSpc>
            </a:pPr>
            <a:r>
              <a:rPr lang="en-US" altLang="en-US" sz="2400" dirty="0">
                <a:solidFill>
                  <a:srgbClr val="004A97"/>
                </a:solidFill>
                <a:latin typeface="Arial" panose="020B0604020202020204" pitchFamily="34" charset="0"/>
                <a:cs typeface="Arial" panose="020B0604020202020204" pitchFamily="34" charset="0"/>
              </a:rPr>
              <a:t>In this exercise, you will use your knowledge of English language arts to identify literary genres and to analyze </a:t>
            </a:r>
            <a:r>
              <a:rPr lang="en-US" altLang="en-US" sz="2400" dirty="0" smtClean="0">
                <a:solidFill>
                  <a:srgbClr val="004A97"/>
                </a:solidFill>
                <a:latin typeface="Arial" panose="020B0604020202020204" pitchFamily="34" charset="0"/>
                <a:cs typeface="Arial" panose="020B0604020202020204" pitchFamily="34" charset="0"/>
              </a:rPr>
              <a:t>the connection </a:t>
            </a:r>
            <a:r>
              <a:rPr lang="en-US" altLang="en-US" sz="2400" dirty="0">
                <a:solidFill>
                  <a:srgbClr val="004A97"/>
                </a:solidFill>
                <a:latin typeface="Arial" panose="020B0604020202020204" pitchFamily="34" charset="0"/>
                <a:cs typeface="Arial" panose="020B0604020202020204" pitchFamily="34" charset="0"/>
              </a:rPr>
              <a:t>between an author's choices and use of literary devices and meaning. You will discuss the genre, </a:t>
            </a:r>
            <a:r>
              <a:rPr lang="en-US" altLang="en-US" sz="2400" dirty="0" smtClean="0">
                <a:solidFill>
                  <a:srgbClr val="004A97"/>
                </a:solidFill>
                <a:latin typeface="Arial" panose="020B0604020202020204" pitchFamily="34" charset="0"/>
                <a:cs typeface="Arial" panose="020B0604020202020204" pitchFamily="34" charset="0"/>
              </a:rPr>
              <a:t>its purpose</a:t>
            </a:r>
            <a:r>
              <a:rPr lang="en-US" altLang="en-US" sz="2400" dirty="0">
                <a:solidFill>
                  <a:srgbClr val="004A97"/>
                </a:solidFill>
                <a:latin typeface="Arial" panose="020B0604020202020204" pitchFamily="34" charset="0"/>
                <a:cs typeface="Arial" panose="020B0604020202020204" pitchFamily="34" charset="0"/>
              </a:rPr>
              <a:t>, and the theme and how the author's choices and use of literary devices affect the meaning of the text</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lnSpc>
                <a:spcPct val="90000"/>
              </a:lnSpc>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lnSpc>
                <a:spcPct val="90000"/>
              </a:lnSpc>
            </a:pPr>
            <a:r>
              <a:rPr lang="en-US" altLang="en-US" sz="2400" dirty="0">
                <a:solidFill>
                  <a:srgbClr val="004A97"/>
                </a:solidFill>
                <a:latin typeface="Arial" panose="020B0604020202020204" pitchFamily="34" charset="0"/>
                <a:cs typeface="Arial" panose="020B0604020202020204" pitchFamily="34" charset="0"/>
              </a:rPr>
              <a:t>(Early Adolescence English/Language Arts – Component One – Constructed Response)</a:t>
            </a:r>
          </a:p>
          <a:p>
            <a:pPr eaLnBrk="1" hangingPunct="1">
              <a:lnSpc>
                <a:spcPct val="90000"/>
              </a:lnSpc>
            </a:pP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961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095500" y="609600"/>
            <a:ext cx="8001000" cy="1066800"/>
          </a:xfrm>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Examples</a:t>
            </a:r>
            <a:endParaRPr lang="en-US" altLang="en-US" dirty="0">
              <a:solidFill>
                <a:srgbClr val="00B050"/>
              </a:solidFill>
              <a:latin typeface="Arial" panose="020B0604020202020204" pitchFamily="34" charset="0"/>
              <a:cs typeface="Arial" panose="020B0604020202020204" pitchFamily="34" charset="0"/>
            </a:endParaRPr>
          </a:p>
        </p:txBody>
      </p:sp>
      <p:sp>
        <p:nvSpPr>
          <p:cNvPr id="35843" name="Rectangle 3"/>
          <p:cNvSpPr>
            <a:spLocks noGrp="1" noChangeArrowheads="1"/>
          </p:cNvSpPr>
          <p:nvPr>
            <p:ph type="body" idx="1"/>
          </p:nvPr>
        </p:nvSpPr>
        <p:spPr>
          <a:xfrm>
            <a:off x="1785257" y="2209800"/>
            <a:ext cx="9129486" cy="4159250"/>
          </a:xfrm>
        </p:spPr>
        <p:txBody>
          <a:bodyPr/>
          <a:lstStyle/>
          <a:p>
            <a:pPr eaLnBrk="1" hangingPunct="1">
              <a:lnSpc>
                <a:spcPct val="90000"/>
              </a:lnSpc>
            </a:pPr>
            <a:r>
              <a:rPr lang="en-US" altLang="en-US" sz="2400" dirty="0">
                <a:solidFill>
                  <a:srgbClr val="004A97"/>
                </a:solidFill>
                <a:latin typeface="Arial" panose="020B0604020202020204" pitchFamily="34" charset="0"/>
                <a:cs typeface="Arial" panose="020B0604020202020204" pitchFamily="34" charset="0"/>
              </a:rPr>
              <a:t>In this exercise, you will use your content and pedagogical knowledge of math to identify a major math </a:t>
            </a:r>
            <a:r>
              <a:rPr lang="en-US" altLang="en-US" sz="2400" dirty="0" smtClean="0">
                <a:solidFill>
                  <a:srgbClr val="004A97"/>
                </a:solidFill>
                <a:latin typeface="Arial" panose="020B0604020202020204" pitchFamily="34" charset="0"/>
                <a:cs typeface="Arial" panose="020B0604020202020204" pitchFamily="34" charset="0"/>
              </a:rPr>
              <a:t>misconception or </a:t>
            </a:r>
            <a:r>
              <a:rPr lang="en-US" altLang="en-US" sz="2400" dirty="0">
                <a:solidFill>
                  <a:srgbClr val="004A97"/>
                </a:solidFill>
                <a:latin typeface="Arial" panose="020B0604020202020204" pitchFamily="34" charset="0"/>
                <a:cs typeface="Arial" panose="020B0604020202020204" pitchFamily="34" charset="0"/>
              </a:rPr>
              <a:t>error in a given student's work, identify appropriate concepts/skills needed for the student to solve a </a:t>
            </a:r>
            <a:r>
              <a:rPr lang="en-US" altLang="en-US" sz="2400" dirty="0" smtClean="0">
                <a:solidFill>
                  <a:srgbClr val="004A97"/>
                </a:solidFill>
                <a:latin typeface="Arial" panose="020B0604020202020204" pitchFamily="34" charset="0"/>
                <a:cs typeface="Arial" panose="020B0604020202020204" pitchFamily="34" charset="0"/>
              </a:rPr>
              <a:t>problem accurately</a:t>
            </a:r>
            <a:r>
              <a:rPr lang="en-US" altLang="en-US" sz="2400" dirty="0">
                <a:solidFill>
                  <a:srgbClr val="004A97"/>
                </a:solidFill>
                <a:latin typeface="Arial" panose="020B0604020202020204" pitchFamily="34" charset="0"/>
                <a:cs typeface="Arial" panose="020B0604020202020204" pitchFamily="34" charset="0"/>
              </a:rPr>
              <a:t>, provide an instructional strategy to address the student's misconception or error, and provide a </a:t>
            </a:r>
            <a:r>
              <a:rPr lang="en-US" altLang="en-US" sz="2400" dirty="0" smtClean="0">
                <a:solidFill>
                  <a:srgbClr val="004A97"/>
                </a:solidFill>
                <a:latin typeface="Arial" panose="020B0604020202020204" pitchFamily="34" charset="0"/>
                <a:cs typeface="Arial" panose="020B0604020202020204" pitchFamily="34" charset="0"/>
              </a:rPr>
              <a:t>rationale for </a:t>
            </a:r>
            <a:r>
              <a:rPr lang="en-US" altLang="en-US" sz="2400" dirty="0">
                <a:solidFill>
                  <a:srgbClr val="004A97"/>
                </a:solidFill>
                <a:latin typeface="Arial" panose="020B0604020202020204" pitchFamily="34" charset="0"/>
                <a:cs typeface="Arial" panose="020B0604020202020204" pitchFamily="34" charset="0"/>
              </a:rPr>
              <a:t>the </a:t>
            </a:r>
            <a:r>
              <a:rPr lang="en-US" altLang="en-US" sz="2400" dirty="0" smtClean="0">
                <a:solidFill>
                  <a:srgbClr val="004A97"/>
                </a:solidFill>
                <a:latin typeface="Arial" panose="020B0604020202020204" pitchFamily="34" charset="0"/>
                <a:cs typeface="Arial" panose="020B0604020202020204" pitchFamily="34" charset="0"/>
              </a:rPr>
              <a:t>strategy.</a:t>
            </a:r>
          </a:p>
          <a:p>
            <a:pPr eaLnBrk="1" hangingPunct="1">
              <a:lnSpc>
                <a:spcPct val="90000"/>
              </a:lnSpc>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lnSpc>
                <a:spcPct val="90000"/>
              </a:lnSpc>
            </a:pPr>
            <a:r>
              <a:rPr lang="en-US" altLang="en-US" sz="2400" dirty="0" smtClean="0">
                <a:solidFill>
                  <a:srgbClr val="004A97"/>
                </a:solidFill>
                <a:latin typeface="Arial" panose="020B0604020202020204" pitchFamily="34" charset="0"/>
                <a:cs typeface="Arial" panose="020B0604020202020204" pitchFamily="34" charset="0"/>
              </a:rPr>
              <a:t> </a:t>
            </a:r>
            <a:r>
              <a:rPr lang="en-US" altLang="en-US" sz="2400" dirty="0">
                <a:solidFill>
                  <a:srgbClr val="004A97"/>
                </a:solidFill>
                <a:latin typeface="Arial" panose="020B0604020202020204" pitchFamily="34" charset="0"/>
                <a:cs typeface="Arial" panose="020B0604020202020204" pitchFamily="34" charset="0"/>
              </a:rPr>
              <a:t>(Early Childhood/Generalist – Component One – Constructed Response)</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4276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Dissect the Assessment Center Descriptions</a:t>
            </a:r>
            <a:endParaRPr lang="en-US" altLang="en-US" dirty="0">
              <a:solidFill>
                <a:srgbClr val="00B050"/>
              </a:solidFill>
              <a:latin typeface="Arial" panose="020B0604020202020204" pitchFamily="34" charset="0"/>
              <a:cs typeface="Arial" panose="020B0604020202020204" pitchFamily="34" charset="0"/>
            </a:endParaRPr>
          </a:p>
        </p:txBody>
      </p:sp>
      <p:sp>
        <p:nvSpPr>
          <p:cNvPr id="33795" name="Rectangle 3"/>
          <p:cNvSpPr>
            <a:spLocks noGrp="1" noChangeArrowheads="1"/>
          </p:cNvSpPr>
          <p:nvPr>
            <p:ph type="body" idx="1"/>
          </p:nvPr>
        </p:nvSpPr>
        <p:spPr>
          <a:xfrm>
            <a:off x="766233" y="1752600"/>
            <a:ext cx="10163024" cy="4648200"/>
          </a:xfrm>
        </p:spPr>
        <p:txBody>
          <a:bodyPr/>
          <a:lstStyle/>
          <a:p>
            <a:pPr marL="0" indent="0" algn="ctr" eaLnBrk="1" hangingPunct="1">
              <a:buNone/>
            </a:pPr>
            <a:r>
              <a:rPr lang="en-US" altLang="en-US" sz="2400" dirty="0">
                <a:solidFill>
                  <a:srgbClr val="004A97"/>
                </a:solidFill>
                <a:latin typeface="Arial" panose="020B0604020202020204" pitchFamily="34" charset="0"/>
                <a:cs typeface="Arial" panose="020B0604020202020204" pitchFamily="34" charset="0"/>
              </a:rPr>
              <a:t>Find the Assessment Center exercise description in the Component One: Content </a:t>
            </a:r>
            <a:r>
              <a:rPr lang="en-US" altLang="en-US" sz="2400" dirty="0" smtClean="0">
                <a:solidFill>
                  <a:srgbClr val="004A97"/>
                </a:solidFill>
                <a:latin typeface="Arial" panose="020B0604020202020204" pitchFamily="34" charset="0"/>
                <a:cs typeface="Arial" panose="020B0604020202020204" pitchFamily="34" charset="0"/>
              </a:rPr>
              <a:t>Knowledge At A Glance </a:t>
            </a:r>
            <a:r>
              <a:rPr lang="en-US" altLang="en-US" sz="2400" dirty="0">
                <a:solidFill>
                  <a:srgbClr val="004A97"/>
                </a:solidFill>
                <a:latin typeface="Arial" panose="020B0604020202020204" pitchFamily="34" charset="0"/>
                <a:cs typeface="Arial" panose="020B0604020202020204" pitchFamily="34" charset="0"/>
              </a:rPr>
              <a:t>document</a:t>
            </a:r>
            <a:r>
              <a:rPr lang="en-US" altLang="en-US" sz="2400" dirty="0" smtClean="0">
                <a:solidFill>
                  <a:srgbClr val="004A97"/>
                </a:solidFill>
                <a:latin typeface="Arial" panose="020B0604020202020204" pitchFamily="34" charset="0"/>
                <a:cs typeface="Arial" panose="020B0604020202020204" pitchFamily="34" charset="0"/>
              </a:rPr>
              <a:t>.</a:t>
            </a: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Highlight key words or phrases in each description</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Identify applicable words or elements from NB standards</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What do I already know/do that I can use for this exercise</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What do I need to research or learn more about for this exercise</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r>
              <a:rPr lang="en-US" altLang="en-US" sz="2400" dirty="0">
                <a:solidFill>
                  <a:srgbClr val="004A97"/>
                </a:solidFill>
                <a:latin typeface="Arial" panose="020B0604020202020204" pitchFamily="34" charset="0"/>
                <a:cs typeface="Arial" panose="020B0604020202020204" pitchFamily="34" charset="0"/>
              </a:rPr>
              <a:t>What resources are available to me? </a:t>
            </a:r>
            <a:endParaRPr lang="en-US" altLang="en-US" sz="24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01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In Summary…</a:t>
            </a:r>
            <a:endParaRPr lang="en-US" altLang="en-US" dirty="0">
              <a:solidFill>
                <a:srgbClr val="00B050"/>
              </a:solidFill>
              <a:latin typeface="Arial" panose="020B0604020202020204" pitchFamily="34" charset="0"/>
              <a:cs typeface="Arial" panose="020B0604020202020204" pitchFamily="34" charset="0"/>
            </a:endParaRPr>
          </a:p>
        </p:txBody>
      </p:sp>
      <p:sp>
        <p:nvSpPr>
          <p:cNvPr id="36867" name="Content Placeholder 2"/>
          <p:cNvSpPr>
            <a:spLocks noGrp="1"/>
          </p:cNvSpPr>
          <p:nvPr>
            <p:ph idx="1"/>
          </p:nvPr>
        </p:nvSpPr>
        <p:spPr/>
        <p:txBody>
          <a:bodyPr/>
          <a:lstStyle/>
          <a:p>
            <a:r>
              <a:rPr lang="en-US" altLang="en-US" sz="2400" dirty="0">
                <a:solidFill>
                  <a:srgbClr val="004A97"/>
                </a:solidFill>
                <a:latin typeface="Arial" panose="020B0604020202020204" pitchFamily="34" charset="0"/>
                <a:cs typeface="Arial" panose="020B0604020202020204" pitchFamily="34" charset="0"/>
              </a:rPr>
              <a:t>You may take an online tour of a Pearson Professional Center on the Pearson VUE website</a:t>
            </a:r>
            <a:r>
              <a:rPr lang="en-US" altLang="en-US" sz="24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You may access the Web Tutorial and Sample Exercise on the Pearson VUE website to prepare for the assessment center. </a:t>
            </a:r>
            <a:r>
              <a:rPr lang="en-US" altLang="en-US" sz="2400" dirty="0" smtClean="0">
                <a:solidFill>
                  <a:srgbClr val="004A97"/>
                </a:solidFill>
                <a:latin typeface="Arial" panose="020B0604020202020204" pitchFamily="34" charset="0"/>
                <a:cs typeface="Arial" panose="020B0604020202020204" pitchFamily="34" charset="0"/>
              </a:rPr>
              <a:t>This </a:t>
            </a:r>
            <a:r>
              <a:rPr lang="en-US" altLang="en-US" sz="2400" dirty="0">
                <a:solidFill>
                  <a:srgbClr val="004A97"/>
                </a:solidFill>
                <a:latin typeface="Arial" panose="020B0604020202020204" pitchFamily="34" charset="0"/>
                <a:cs typeface="Arial" panose="020B0604020202020204" pitchFamily="34" charset="0"/>
              </a:rPr>
              <a:t>contains representative NB content and navigation functions. </a:t>
            </a:r>
            <a:r>
              <a:rPr lang="en-US" altLang="en-US" sz="2400" dirty="0" smtClean="0">
                <a:solidFill>
                  <a:srgbClr val="004A97"/>
                </a:solidFill>
                <a:latin typeface="Arial" panose="020B0604020202020204" pitchFamily="34" charset="0"/>
                <a:cs typeface="Arial" panose="020B0604020202020204" pitchFamily="34" charset="0"/>
              </a:rPr>
              <a:t>You </a:t>
            </a:r>
            <a:r>
              <a:rPr lang="en-US" altLang="en-US" sz="2400" dirty="0">
                <a:solidFill>
                  <a:srgbClr val="004A97"/>
                </a:solidFill>
                <a:latin typeface="Arial" panose="020B0604020202020204" pitchFamily="34" charset="0"/>
                <a:cs typeface="Arial" panose="020B0604020202020204" pitchFamily="34" charset="0"/>
              </a:rPr>
              <a:t>can scroll through an exercise for practice.</a:t>
            </a:r>
          </a:p>
        </p:txBody>
      </p:sp>
    </p:spTree>
    <p:extLst>
      <p:ext uri="{BB962C8B-B14F-4D97-AF65-F5344CB8AC3E}">
        <p14:creationId xmlns:p14="http://schemas.microsoft.com/office/powerpoint/2010/main" val="2925990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1030598"/>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sz="3200" dirty="0" smtClean="0">
                <a:solidFill>
                  <a:srgbClr val="00B050"/>
                </a:solidFill>
                <a:latin typeface="Arial" panose="020B0604020202020204" pitchFamily="34" charset="0"/>
                <a:cs typeface="Arial" panose="020B0604020202020204" pitchFamily="34" charset="0"/>
              </a:rPr>
              <a:t>Round the Room and Back Again!</a:t>
            </a:r>
            <a:endParaRPr sz="3000" cap="all" dirty="0">
              <a:solidFill>
                <a:srgbClr val="00B050"/>
              </a:solidFill>
              <a:latin typeface="Arial" panose="020B0604020202020204" pitchFamily="34" charset="0"/>
              <a:cs typeface="Arial" panose="020B0604020202020204" pitchFamily="34" charset="0"/>
            </a:endParaRPr>
          </a:p>
        </p:txBody>
      </p:sp>
      <p:sp>
        <p:nvSpPr>
          <p:cNvPr id="67" name="Shape 67"/>
          <p:cNvSpPr>
            <a:spLocks noGrp="1"/>
          </p:cNvSpPr>
          <p:nvPr>
            <p:ph type="body" idx="1"/>
          </p:nvPr>
        </p:nvSpPr>
        <p:spPr>
          <a:xfrm>
            <a:off x="1785256" y="1828801"/>
            <a:ext cx="9144001" cy="3914775"/>
          </a:xfrm>
          <a:prstGeom prst="rect">
            <a:avLst/>
          </a:prstGeom>
        </p:spPr>
        <p:txBody>
          <a:bodyPr vert="horz" wrap="square" lIns="0" tIns="0" rIns="0" bIns="0" numCol="1" anchor="t" anchorCtr="0" compatLnSpc="1">
            <a:prstTxWarp prst="textNoShape">
              <a:avLst/>
            </a:prstTxWarp>
            <a:noAutofit/>
          </a:bodyPr>
          <a:lstStyle/>
          <a:p>
            <a:pPr marL="0" indent="0" algn="ctr" eaLnBrk="1" hangingPunct="1">
              <a:spcBef>
                <a:spcPct val="50000"/>
              </a:spcBef>
              <a:buNone/>
            </a:pPr>
            <a:r>
              <a:rPr lang="en-US" altLang="en-US" sz="6000" dirty="0">
                <a:solidFill>
                  <a:srgbClr val="1E5FA4"/>
                </a:solidFill>
                <a:latin typeface="Arial" panose="020B0604020202020204" pitchFamily="34" charset="0"/>
                <a:cs typeface="Arial" panose="020B0604020202020204" pitchFamily="34" charset="0"/>
              </a:rPr>
              <a:t>Make a list of everything you know or you have heard about the assessment center.</a:t>
            </a:r>
          </a:p>
          <a:p>
            <a:pPr marL="0" indent="0" algn="ctr" defTabSz="171450">
              <a:buClr>
                <a:srgbClr val="535353"/>
              </a:buClr>
              <a:buSzPct val="82000"/>
              <a:buNone/>
              <a:defRPr sz="1800">
                <a:solidFill>
                  <a:srgbClr val="000000"/>
                </a:solidFill>
              </a:defRPr>
            </a:pPr>
            <a:endParaRPr lang="en-US" sz="6000" dirty="0">
              <a:solidFill>
                <a:srgbClr val="000000"/>
              </a:solidFill>
              <a:latin typeface="Arial" panose="020B0604020202020204" pitchFamily="34" charset="0"/>
              <a:ea typeface="Avenir Next"/>
              <a:cs typeface="Arial" panose="020B0604020202020204" pitchFamily="34" charset="0"/>
              <a:sym typeface="Avenir Next"/>
            </a:endParaRP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1455447511"/>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6233" y="304800"/>
            <a:ext cx="10668000" cy="1003738"/>
          </a:xfrm>
        </p:spPr>
        <p:txBody>
          <a:bodyPr/>
          <a:lstStyle/>
          <a:p>
            <a:r>
              <a:rPr lang="en-US" altLang="en-US" dirty="0">
                <a:solidFill>
                  <a:srgbClr val="00B050"/>
                </a:solidFill>
                <a:latin typeface="Arial" panose="020B0604020202020204" pitchFamily="34" charset="0"/>
                <a:cs typeface="Arial" panose="020B0604020202020204" pitchFamily="34" charset="0"/>
              </a:rPr>
              <a:t>NB Assessment Resource</a:t>
            </a:r>
            <a:endParaRPr lang="en-US" altLang="en-US" dirty="0">
              <a:solidFill>
                <a:srgbClr val="00B050"/>
              </a:solidFill>
              <a:latin typeface="Arial" panose="020B0604020202020204" pitchFamily="34" charset="0"/>
              <a:cs typeface="Arial" panose="020B0604020202020204" pitchFamily="34" charset="0"/>
            </a:endParaRPr>
          </a:p>
        </p:txBody>
      </p:sp>
      <p:sp>
        <p:nvSpPr>
          <p:cNvPr id="36867" name="Content Placeholder 2"/>
          <p:cNvSpPr>
            <a:spLocks noGrp="1"/>
          </p:cNvSpPr>
          <p:nvPr>
            <p:ph idx="1"/>
          </p:nvPr>
        </p:nvSpPr>
        <p:spPr>
          <a:xfrm>
            <a:off x="755651" y="1434662"/>
            <a:ext cx="10668000" cy="4585138"/>
          </a:xfrm>
        </p:spPr>
        <p:txBody>
          <a:bodyPr/>
          <a:lstStyle/>
          <a:p>
            <a:r>
              <a:rPr lang="en-US" altLang="en-US" sz="2400" dirty="0">
                <a:solidFill>
                  <a:srgbClr val="004A97"/>
                </a:solidFill>
                <a:latin typeface="Arial" panose="020B0604020202020204" pitchFamily="34" charset="0"/>
                <a:cs typeface="Arial" panose="020B0604020202020204" pitchFamily="34" charset="0"/>
              </a:rPr>
              <a:t>On the NB website:  </a:t>
            </a:r>
          </a:p>
          <a:p>
            <a:r>
              <a:rPr lang="en-US" altLang="en-US" sz="2400" dirty="0">
                <a:solidFill>
                  <a:srgbClr val="004A97"/>
                </a:solidFill>
                <a:latin typeface="Arial" panose="020B0604020202020204" pitchFamily="34" charset="0"/>
                <a:cs typeface="Arial" panose="020B0604020202020204" pitchFamily="34" charset="0"/>
              </a:rPr>
              <a:t>“Component 1: Content Knowledge Assessment Center Policy and Guidelines</a:t>
            </a:r>
            <a:r>
              <a:rPr lang="en-US" altLang="en-US" sz="2400" dirty="0" smtClean="0">
                <a:solidFill>
                  <a:srgbClr val="004A97"/>
                </a:solidFill>
                <a:latin typeface="Arial" panose="020B0604020202020204" pitchFamily="34" charset="0"/>
                <a:cs typeface="Arial" panose="020B0604020202020204" pitchFamily="34" charset="0"/>
              </a:rPr>
              <a:t>”</a:t>
            </a: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16-page document that will serve as a valuable resource in preparing for the assessment center for first-time and retake candidates:</a:t>
            </a:r>
          </a:p>
          <a:p>
            <a:r>
              <a:rPr lang="en-US" altLang="en-US" sz="2400" dirty="0">
                <a:solidFill>
                  <a:srgbClr val="004A97"/>
                </a:solidFill>
                <a:latin typeface="Arial" panose="020B0604020202020204" pitchFamily="34" charset="0"/>
                <a:cs typeface="Arial" panose="020B0604020202020204" pitchFamily="34" charset="0"/>
              </a:rPr>
              <a:t>Authorization to Test</a:t>
            </a:r>
          </a:p>
          <a:p>
            <a:r>
              <a:rPr lang="en-US" altLang="en-US" sz="2400" dirty="0">
                <a:solidFill>
                  <a:srgbClr val="004A97"/>
                </a:solidFill>
                <a:latin typeface="Arial" panose="020B0604020202020204" pitchFamily="34" charset="0"/>
                <a:cs typeface="Arial" panose="020B0604020202020204" pitchFamily="34" charset="0"/>
              </a:rPr>
              <a:t>Scheduling/Rescheduling/Checking your appointment</a:t>
            </a:r>
          </a:p>
          <a:p>
            <a:r>
              <a:rPr lang="en-US" altLang="en-US" sz="2400" dirty="0">
                <a:solidFill>
                  <a:srgbClr val="004A97"/>
                </a:solidFill>
                <a:latin typeface="Arial" panose="020B0604020202020204" pitchFamily="34" charset="0"/>
                <a:cs typeface="Arial" panose="020B0604020202020204" pitchFamily="34" charset="0"/>
              </a:rPr>
              <a:t>Reviewing exercises/Accessing on-line preparation tools</a:t>
            </a:r>
          </a:p>
          <a:p>
            <a:r>
              <a:rPr lang="en-US" altLang="en-US" sz="2400" dirty="0">
                <a:solidFill>
                  <a:srgbClr val="004A97"/>
                </a:solidFill>
                <a:latin typeface="Arial" panose="020B0604020202020204" pitchFamily="34" charset="0"/>
                <a:cs typeface="Arial" panose="020B0604020202020204" pitchFamily="34" charset="0"/>
              </a:rPr>
              <a:t>Reporting to the assessment center and what to bring</a:t>
            </a:r>
          </a:p>
          <a:p>
            <a:r>
              <a:rPr lang="en-US" altLang="en-US" sz="2400" dirty="0">
                <a:solidFill>
                  <a:srgbClr val="004A97"/>
                </a:solidFill>
                <a:latin typeface="Arial" panose="020B0604020202020204" pitchFamily="34" charset="0"/>
                <a:cs typeface="Arial" panose="020B0604020202020204" pitchFamily="34" charset="0"/>
              </a:rPr>
              <a:t>Assessment rules, duration</a:t>
            </a:r>
          </a:p>
          <a:p>
            <a:r>
              <a:rPr lang="en-US" altLang="en-US" sz="2400" dirty="0">
                <a:solidFill>
                  <a:srgbClr val="004A97"/>
                </a:solidFill>
                <a:latin typeface="Arial" panose="020B0604020202020204" pitchFamily="34" charset="0"/>
                <a:cs typeface="Arial" panose="020B0604020202020204" pitchFamily="34" charset="0"/>
              </a:rPr>
              <a:t>Taking and completing the assessment</a:t>
            </a:r>
          </a:p>
        </p:txBody>
      </p:sp>
    </p:spTree>
    <p:extLst>
      <p:ext uri="{BB962C8B-B14F-4D97-AF65-F5344CB8AC3E}">
        <p14:creationId xmlns:p14="http://schemas.microsoft.com/office/powerpoint/2010/main" val="32615788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6233" y="304800"/>
            <a:ext cx="10668000" cy="1003738"/>
          </a:xfrm>
        </p:spPr>
        <p:txBody>
          <a:bodyPr/>
          <a:lstStyle/>
          <a:p>
            <a:r>
              <a:rPr lang="en-US" altLang="en-US" dirty="0">
                <a:solidFill>
                  <a:srgbClr val="00B050"/>
                </a:solidFill>
                <a:latin typeface="Arial" panose="020B0604020202020204" pitchFamily="34" charset="0"/>
                <a:cs typeface="Arial" panose="020B0604020202020204" pitchFamily="34" charset="0"/>
              </a:rPr>
              <a:t>Resources</a:t>
            </a:r>
            <a:endParaRPr lang="en-US" altLang="en-US" dirty="0">
              <a:solidFill>
                <a:srgbClr val="00B050"/>
              </a:solidFill>
              <a:latin typeface="Arial" panose="020B0604020202020204" pitchFamily="34" charset="0"/>
              <a:cs typeface="Arial" panose="020B0604020202020204" pitchFamily="34" charset="0"/>
            </a:endParaRPr>
          </a:p>
        </p:txBody>
      </p:sp>
      <p:sp>
        <p:nvSpPr>
          <p:cNvPr id="36867" name="Content Placeholder 2"/>
          <p:cNvSpPr>
            <a:spLocks noGrp="1"/>
          </p:cNvSpPr>
          <p:nvPr>
            <p:ph idx="1"/>
          </p:nvPr>
        </p:nvSpPr>
        <p:spPr>
          <a:xfrm>
            <a:off x="755651" y="1434662"/>
            <a:ext cx="10668000" cy="4585138"/>
          </a:xfrm>
        </p:spPr>
        <p:txBody>
          <a:bodyPr/>
          <a:lstStyle/>
          <a:p>
            <a:r>
              <a:rPr lang="en-US" altLang="en-US" sz="2400" dirty="0" smtClean="0">
                <a:solidFill>
                  <a:srgbClr val="004A97"/>
                </a:solidFill>
                <a:latin typeface="Arial" panose="020B0604020202020204" pitchFamily="34" charset="0"/>
                <a:cs typeface="Arial" panose="020B0604020202020204" pitchFamily="34" charset="0"/>
                <a:hlinkClick r:id="rId3"/>
              </a:rPr>
              <a:t>www.boardcertifiedteachers.org</a:t>
            </a:r>
            <a:endParaRPr lang="en-US" altLang="en-US" sz="2400" dirty="0" smtClean="0">
              <a:solidFill>
                <a:srgbClr val="004A97"/>
              </a:solidFill>
              <a:latin typeface="Arial" panose="020B0604020202020204" pitchFamily="34" charset="0"/>
              <a:cs typeface="Arial" panose="020B0604020202020204" pitchFamily="34" charset="0"/>
            </a:endParaRP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http://www.pearsonvue.com/NBPTS/ </a:t>
            </a:r>
            <a:endParaRPr lang="en-US" altLang="en-US" sz="2400" dirty="0" smtClean="0">
              <a:solidFill>
                <a:srgbClr val="004A97"/>
              </a:solidFill>
              <a:latin typeface="Arial" panose="020B0604020202020204" pitchFamily="34" charset="0"/>
              <a:cs typeface="Arial" panose="020B0604020202020204" pitchFamily="34" charset="0"/>
            </a:endParaRP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Assessment Center Policy and </a:t>
            </a:r>
            <a:r>
              <a:rPr lang="en-US" altLang="en-US" sz="2400" dirty="0" smtClean="0">
                <a:solidFill>
                  <a:srgbClr val="004A97"/>
                </a:solidFill>
                <a:latin typeface="Arial" panose="020B0604020202020204" pitchFamily="34" charset="0"/>
                <a:cs typeface="Arial" panose="020B0604020202020204" pitchFamily="34" charset="0"/>
              </a:rPr>
              <a:t>Guidelines</a:t>
            </a: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Guide </a:t>
            </a:r>
            <a:r>
              <a:rPr lang="en-US" altLang="en-US" sz="2400" dirty="0">
                <a:solidFill>
                  <a:srgbClr val="004A97"/>
                </a:solidFill>
                <a:latin typeface="Arial" panose="020B0604020202020204" pitchFamily="34" charset="0"/>
                <a:cs typeface="Arial" panose="020B0604020202020204" pitchFamily="34" charset="0"/>
              </a:rPr>
              <a:t>to National Board </a:t>
            </a:r>
            <a:r>
              <a:rPr lang="en-US" altLang="en-US" sz="2400" dirty="0" smtClean="0">
                <a:solidFill>
                  <a:srgbClr val="004A97"/>
                </a:solidFill>
                <a:latin typeface="Arial" panose="020B0604020202020204" pitchFamily="34" charset="0"/>
                <a:cs typeface="Arial" panose="020B0604020202020204" pitchFamily="34" charset="0"/>
              </a:rPr>
              <a:t>Certification</a:t>
            </a: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Scoring Guide for </a:t>
            </a:r>
            <a:r>
              <a:rPr lang="en-US" altLang="en-US" sz="2400" dirty="0" smtClean="0">
                <a:solidFill>
                  <a:srgbClr val="004A97"/>
                </a:solidFill>
                <a:latin typeface="Arial" panose="020B0604020202020204" pitchFamily="34" charset="0"/>
                <a:cs typeface="Arial" panose="020B0604020202020204" pitchFamily="34" charset="0"/>
              </a:rPr>
              <a:t>Candidates</a:t>
            </a: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NB Customer Support 1-800-22TEACH (</a:t>
            </a:r>
            <a:r>
              <a:rPr lang="en-US" altLang="en-US" sz="2400" dirty="0" smtClean="0">
                <a:solidFill>
                  <a:srgbClr val="004A97"/>
                </a:solidFill>
                <a:latin typeface="Arial" panose="020B0604020202020204" pitchFamily="34" charset="0"/>
                <a:cs typeface="Arial" panose="020B0604020202020204" pitchFamily="34" charset="0"/>
              </a:rPr>
              <a:t>83224)</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0686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1030598"/>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smtClean="0">
                <a:solidFill>
                  <a:srgbClr val="00B050"/>
                </a:solidFill>
                <a:latin typeface="Arial" panose="020B0604020202020204" pitchFamily="34" charset="0"/>
                <a:cs typeface="Arial" panose="020B0604020202020204" pitchFamily="34" charset="0"/>
              </a:rPr>
              <a:t>Round the Room…</a:t>
            </a:r>
            <a:endParaRPr sz="3000" cap="all" dirty="0">
              <a:solidFill>
                <a:srgbClr val="00B050"/>
              </a:solidFill>
              <a:latin typeface="Arial" panose="020B0604020202020204" pitchFamily="34" charset="0"/>
              <a:cs typeface="Arial" panose="020B0604020202020204" pitchFamily="34" charset="0"/>
            </a:endParaRPr>
          </a:p>
        </p:txBody>
      </p:sp>
      <p:sp>
        <p:nvSpPr>
          <p:cNvPr id="67" name="Shape 67"/>
          <p:cNvSpPr>
            <a:spLocks noGrp="1"/>
          </p:cNvSpPr>
          <p:nvPr>
            <p:ph type="body" idx="1"/>
          </p:nvPr>
        </p:nvSpPr>
        <p:spPr>
          <a:xfrm>
            <a:off x="1774031" y="1828801"/>
            <a:ext cx="9155226" cy="3914775"/>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Set your writing aside.</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Move around the room.</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Share what you know or have heard.</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Hear what others know or have heard.</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When you can’t remember any more, or when time is called, return to your seat.</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List as many ideas as you can remember.</a:t>
            </a:r>
            <a:endParaRPr lang="en-US" altLang="en-US" sz="2200" dirty="0">
              <a:solidFill>
                <a:srgbClr val="1E5FA4"/>
              </a:solidFill>
              <a:latin typeface="Arial" panose="020B0604020202020204" pitchFamily="34" charset="0"/>
              <a:cs typeface="Arial" panose="020B0604020202020204" pitchFamily="34" charset="0"/>
            </a:endParaRP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288732257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solidFill>
                  <a:srgbClr val="00B050"/>
                </a:solidFill>
                <a:latin typeface="Arial" panose="020B0604020202020204" pitchFamily="34" charset="0"/>
                <a:cs typeface="Arial" panose="020B0604020202020204" pitchFamily="34" charset="0"/>
              </a:rPr>
              <a:t>And Back Again!</a:t>
            </a:r>
            <a:endParaRPr lang="en-US" altLang="en-US" dirty="0">
              <a:solidFill>
                <a:srgbClr val="00B050"/>
              </a:solidFill>
              <a:latin typeface="Arial" panose="020B0604020202020204" pitchFamily="34" charset="0"/>
              <a:cs typeface="Arial" panose="020B0604020202020204" pitchFamily="34" charset="0"/>
            </a:endParaRPr>
          </a:p>
        </p:txBody>
      </p:sp>
      <p:sp>
        <p:nvSpPr>
          <p:cNvPr id="13315" name="Rectangle 3"/>
          <p:cNvSpPr>
            <a:spLocks noGrp="1" noChangeArrowheads="1"/>
          </p:cNvSpPr>
          <p:nvPr>
            <p:ph type="body" idx="1"/>
          </p:nvPr>
        </p:nvSpPr>
        <p:spPr>
          <a:xfrm>
            <a:off x="1785258" y="2057400"/>
            <a:ext cx="9129486" cy="4191000"/>
          </a:xfrm>
        </p:spPr>
        <p:txBody>
          <a:bodyPr/>
          <a:lstStyle/>
          <a:p>
            <a:pPr eaLnBrk="1" hangingPunct="1">
              <a:buClr>
                <a:srgbClr val="00B050"/>
              </a:buClr>
            </a:pPr>
            <a:r>
              <a:rPr lang="en-US" altLang="en-US" sz="2400" dirty="0">
                <a:solidFill>
                  <a:srgbClr val="004A97"/>
                </a:solidFill>
                <a:latin typeface="Arial" panose="020B0604020202020204" pitchFamily="34" charset="0"/>
                <a:cs typeface="Arial" panose="020B0604020202020204" pitchFamily="34" charset="0"/>
              </a:rPr>
              <a:t>Talk in small groups</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Clr>
                <a:srgbClr val="00B050"/>
              </a:buClr>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buClr>
                <a:srgbClr val="00B050"/>
              </a:buClr>
            </a:pPr>
            <a:r>
              <a:rPr lang="en-US" altLang="en-US" sz="2400" dirty="0">
                <a:solidFill>
                  <a:srgbClr val="004A97"/>
                </a:solidFill>
                <a:latin typeface="Arial" panose="020B0604020202020204" pitchFamily="34" charset="0"/>
                <a:cs typeface="Arial" panose="020B0604020202020204" pitchFamily="34" charset="0"/>
              </a:rPr>
              <a:t>Share lists and add new ideas or information to your list</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Clr>
                <a:srgbClr val="00B050"/>
              </a:buClr>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buClr>
                <a:srgbClr val="00B050"/>
              </a:buClr>
            </a:pPr>
            <a:r>
              <a:rPr lang="en-US" altLang="en-US" sz="2400" dirty="0">
                <a:solidFill>
                  <a:srgbClr val="004A97"/>
                </a:solidFill>
                <a:latin typeface="Arial" panose="020B0604020202020204" pitchFamily="34" charset="0"/>
                <a:cs typeface="Arial" panose="020B0604020202020204" pitchFamily="34" charset="0"/>
              </a:rPr>
              <a:t>Which ideas or comments seem to be the most important to remember</a:t>
            </a:r>
            <a:r>
              <a:rPr lang="en-US" altLang="en-US" sz="2400" dirty="0" smtClean="0">
                <a:solidFill>
                  <a:srgbClr val="004A97"/>
                </a:solidFill>
                <a:latin typeface="Arial" panose="020B0604020202020204" pitchFamily="34" charset="0"/>
                <a:cs typeface="Arial" panose="020B0604020202020204" pitchFamily="34" charset="0"/>
              </a:rPr>
              <a:t>?</a:t>
            </a:r>
          </a:p>
          <a:p>
            <a:pPr marL="0" indent="0" eaLnBrk="1" hangingPunct="1">
              <a:buClr>
                <a:srgbClr val="00B050"/>
              </a:buClr>
              <a:buNone/>
            </a:pPr>
            <a:endParaRPr lang="en-US" altLang="en-US" sz="2400" dirty="0">
              <a:solidFill>
                <a:srgbClr val="004A97"/>
              </a:solidFill>
              <a:latin typeface="Arial" panose="020B0604020202020204" pitchFamily="34" charset="0"/>
              <a:cs typeface="Arial" panose="020B0604020202020204" pitchFamily="34" charset="0"/>
            </a:endParaRPr>
          </a:p>
          <a:p>
            <a:pPr eaLnBrk="1" hangingPunct="1">
              <a:buClr>
                <a:srgbClr val="00B050"/>
              </a:buClr>
            </a:pPr>
            <a:r>
              <a:rPr lang="en-US" altLang="en-US" sz="2400" dirty="0">
                <a:solidFill>
                  <a:srgbClr val="004A97"/>
                </a:solidFill>
                <a:latin typeface="Arial" panose="020B0604020202020204" pitchFamily="34" charset="0"/>
                <a:cs typeface="Arial" panose="020B0604020202020204" pitchFamily="34" charset="0"/>
              </a:rPr>
              <a:t>What ideas or comments may need more clarification?</a:t>
            </a:r>
          </a:p>
          <a:p>
            <a:pPr eaLnBrk="1" hangingPunct="1">
              <a:buClr>
                <a:srgbClr val="CC3300"/>
              </a:buClr>
              <a:buFont typeface="Wingdings" pitchFamily="2" charset="2"/>
              <a:buNone/>
            </a:pPr>
            <a:endParaRPr lang="en-US" altLang="en-US" dirty="0" smtClean="0">
              <a:latin typeface="Arial" panose="020B0604020202020204" pitchFamily="34" charset="0"/>
              <a:cs typeface="Arial" panose="020B0604020202020204" pitchFamily="34" charset="0"/>
            </a:endParaRPr>
          </a:p>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54860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95500" y="228600"/>
            <a:ext cx="8001000" cy="1447800"/>
          </a:xfrm>
        </p:spPr>
        <p:txBody>
          <a:bodyPr/>
          <a:lstStyle/>
          <a:p>
            <a:pPr eaLnBrk="1" hangingPunct="1"/>
            <a:r>
              <a:rPr lang="en-US" altLang="en-US" dirty="0" smtClean="0">
                <a:solidFill>
                  <a:srgbClr val="00B050"/>
                </a:solidFill>
                <a:latin typeface="Arial" panose="020B0604020202020204" pitchFamily="34" charset="0"/>
                <a:cs typeface="Arial" panose="020B0604020202020204" pitchFamily="34" charset="0"/>
              </a:rPr>
              <a:t>Discussion</a:t>
            </a:r>
            <a:endParaRPr lang="en-US" altLang="en-US" dirty="0">
              <a:solidFill>
                <a:srgbClr val="00B050"/>
              </a:solidFill>
              <a:latin typeface="Arial" panose="020B0604020202020204" pitchFamily="34" charset="0"/>
              <a:cs typeface="Arial" panose="020B0604020202020204" pitchFamily="34" charset="0"/>
            </a:endParaRPr>
          </a:p>
        </p:txBody>
      </p:sp>
      <p:sp>
        <p:nvSpPr>
          <p:cNvPr id="15363" name="Rectangle 3"/>
          <p:cNvSpPr>
            <a:spLocks noGrp="1" noChangeArrowheads="1"/>
          </p:cNvSpPr>
          <p:nvPr>
            <p:ph type="body" idx="1"/>
          </p:nvPr>
        </p:nvSpPr>
        <p:spPr>
          <a:xfrm>
            <a:off x="1806576" y="2137229"/>
            <a:ext cx="9108168" cy="3806825"/>
          </a:xfrm>
        </p:spPr>
        <p:txBody>
          <a:bodyPr/>
          <a:lstStyle/>
          <a:p>
            <a:pPr eaLnBrk="1" hangingPunct="1">
              <a:lnSpc>
                <a:spcPct val="90000"/>
              </a:lnSpc>
            </a:pPr>
            <a:r>
              <a:rPr lang="en-US" altLang="en-US" dirty="0">
                <a:solidFill>
                  <a:srgbClr val="004A97"/>
                </a:solidFill>
                <a:latin typeface="Arial" panose="020B0604020202020204" pitchFamily="34" charset="0"/>
                <a:cs typeface="Arial" panose="020B0604020202020204" pitchFamily="34" charset="0"/>
              </a:rPr>
              <a:t>What ideas or comments were heard frequently</a:t>
            </a:r>
            <a:r>
              <a:rPr lang="en-US" altLang="en-US" dirty="0" smtClean="0">
                <a:solidFill>
                  <a:srgbClr val="004A97"/>
                </a:solidFill>
                <a:latin typeface="Arial" panose="020B0604020202020204" pitchFamily="34" charset="0"/>
                <a:cs typeface="Arial" panose="020B0604020202020204" pitchFamily="34" charset="0"/>
              </a:rPr>
              <a:t>?</a:t>
            </a:r>
          </a:p>
          <a:p>
            <a:pPr marL="0" indent="0" eaLnBrk="1" hangingPunct="1">
              <a:lnSpc>
                <a:spcPct val="90000"/>
              </a:lnSpc>
              <a:buNone/>
            </a:pPr>
            <a:endParaRPr lang="en-US" altLang="en-US" dirty="0">
              <a:solidFill>
                <a:srgbClr val="004A97"/>
              </a:solidFill>
              <a:latin typeface="Arial" panose="020B0604020202020204" pitchFamily="34" charset="0"/>
              <a:cs typeface="Arial" panose="020B0604020202020204" pitchFamily="34" charset="0"/>
            </a:endParaRPr>
          </a:p>
          <a:p>
            <a:pPr eaLnBrk="1" hangingPunct="1">
              <a:lnSpc>
                <a:spcPct val="90000"/>
              </a:lnSpc>
            </a:pPr>
            <a:r>
              <a:rPr lang="en-US" altLang="en-US" dirty="0">
                <a:solidFill>
                  <a:srgbClr val="004A97"/>
                </a:solidFill>
                <a:latin typeface="Arial" panose="020B0604020202020204" pitchFamily="34" charset="0"/>
                <a:cs typeface="Arial" panose="020B0604020202020204" pitchFamily="34" charset="0"/>
              </a:rPr>
              <a:t>What ideas or comments seemed the most ambiguous</a:t>
            </a:r>
            <a:r>
              <a:rPr lang="en-US" altLang="en-US" dirty="0" smtClean="0">
                <a:solidFill>
                  <a:srgbClr val="004A97"/>
                </a:solidFill>
                <a:latin typeface="Arial" panose="020B0604020202020204" pitchFamily="34" charset="0"/>
                <a:cs typeface="Arial" panose="020B0604020202020204" pitchFamily="34" charset="0"/>
              </a:rPr>
              <a:t>?</a:t>
            </a:r>
          </a:p>
          <a:p>
            <a:pPr marL="0" indent="0" eaLnBrk="1" hangingPunct="1">
              <a:lnSpc>
                <a:spcPct val="90000"/>
              </a:lnSpc>
              <a:buNone/>
            </a:pPr>
            <a:endParaRPr lang="en-US" altLang="en-US" dirty="0">
              <a:solidFill>
                <a:srgbClr val="004A97"/>
              </a:solidFill>
              <a:latin typeface="Arial" panose="020B0604020202020204" pitchFamily="34" charset="0"/>
              <a:cs typeface="Arial" panose="020B0604020202020204" pitchFamily="34" charset="0"/>
            </a:endParaRPr>
          </a:p>
          <a:p>
            <a:pPr eaLnBrk="1" hangingPunct="1">
              <a:lnSpc>
                <a:spcPct val="90000"/>
              </a:lnSpc>
            </a:pPr>
            <a:r>
              <a:rPr lang="en-US" altLang="en-US" dirty="0">
                <a:solidFill>
                  <a:srgbClr val="004A97"/>
                </a:solidFill>
                <a:latin typeface="Arial" panose="020B0604020202020204" pitchFamily="34" charset="0"/>
                <a:cs typeface="Arial" panose="020B0604020202020204" pitchFamily="34" charset="0"/>
              </a:rPr>
              <a:t>What items require more clarification</a:t>
            </a:r>
            <a:r>
              <a:rPr lang="en-US" altLang="en-US" dirty="0" smtClean="0">
                <a:solidFill>
                  <a:srgbClr val="004A97"/>
                </a:solidFill>
                <a:latin typeface="Arial" panose="020B0604020202020204" pitchFamily="34" charset="0"/>
                <a:cs typeface="Arial" panose="020B0604020202020204" pitchFamily="34" charset="0"/>
              </a:rPr>
              <a:t>?</a:t>
            </a:r>
          </a:p>
          <a:p>
            <a:pPr marL="0" indent="0" eaLnBrk="1" hangingPunct="1">
              <a:lnSpc>
                <a:spcPct val="90000"/>
              </a:lnSpc>
              <a:buNone/>
            </a:pPr>
            <a:endParaRPr lang="en-US" altLang="en-US" dirty="0">
              <a:solidFill>
                <a:srgbClr val="004A97"/>
              </a:solidFill>
              <a:latin typeface="Arial" panose="020B0604020202020204" pitchFamily="34" charset="0"/>
              <a:cs typeface="Arial" panose="020B0604020202020204" pitchFamily="34" charset="0"/>
            </a:endParaRPr>
          </a:p>
          <a:p>
            <a:pPr eaLnBrk="1" hangingPunct="1">
              <a:lnSpc>
                <a:spcPct val="90000"/>
              </a:lnSpc>
            </a:pPr>
            <a:r>
              <a:rPr lang="en-US" altLang="en-US" dirty="0">
                <a:solidFill>
                  <a:srgbClr val="004A97"/>
                </a:solidFill>
                <a:latin typeface="Arial" panose="020B0604020202020204" pitchFamily="34" charset="0"/>
                <a:cs typeface="Arial" panose="020B0604020202020204" pitchFamily="34" charset="0"/>
              </a:rPr>
              <a:t>What steps must you take to be successful at the assessment center</a:t>
            </a:r>
            <a:r>
              <a:rPr lang="en-US" altLang="en-US" dirty="0" smtClean="0">
                <a:solidFill>
                  <a:srgbClr val="004A97"/>
                </a:solidFill>
                <a:latin typeface="Arial" panose="020B0604020202020204" pitchFamily="34" charset="0"/>
                <a:cs typeface="Arial" panose="020B0604020202020204" pitchFamily="34" charset="0"/>
              </a:rPr>
              <a:t>?</a:t>
            </a:r>
          </a:p>
          <a:p>
            <a:pPr marL="0" indent="0" eaLnBrk="1" hangingPunct="1">
              <a:lnSpc>
                <a:spcPct val="90000"/>
              </a:lnSpc>
              <a:buNone/>
            </a:pPr>
            <a:endParaRPr lang="en-US" altLang="en-US" dirty="0">
              <a:solidFill>
                <a:srgbClr val="004A97"/>
              </a:solidFill>
              <a:latin typeface="Arial" panose="020B0604020202020204" pitchFamily="34" charset="0"/>
              <a:cs typeface="Arial" panose="020B0604020202020204" pitchFamily="34" charset="0"/>
            </a:endParaRPr>
          </a:p>
          <a:p>
            <a:pPr eaLnBrk="1" hangingPunct="1">
              <a:lnSpc>
                <a:spcPct val="90000"/>
              </a:lnSpc>
            </a:pPr>
            <a:r>
              <a:rPr lang="en-US" altLang="en-US" dirty="0">
                <a:solidFill>
                  <a:srgbClr val="004A97"/>
                </a:solidFill>
                <a:latin typeface="Arial" panose="020B0604020202020204" pitchFamily="34" charset="0"/>
                <a:cs typeface="Arial" panose="020B0604020202020204" pitchFamily="34" charset="0"/>
              </a:rPr>
              <a:t>What new learning do you have about the assessment center?</a:t>
            </a:r>
            <a:endParaRPr lang="en-US" altLang="en-US"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859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solidFill>
                  <a:srgbClr val="00B050"/>
                </a:solidFill>
                <a:latin typeface="Arial" panose="020B0604020202020204" pitchFamily="34" charset="0"/>
                <a:cs typeface="Arial" panose="020B0604020202020204" pitchFamily="34" charset="0"/>
              </a:rPr>
              <a:t>An Overview from NBPTS</a:t>
            </a:r>
            <a:endParaRPr lang="en-US" altLang="en-US" dirty="0">
              <a:solidFill>
                <a:srgbClr val="00B050"/>
              </a:solidFill>
              <a:latin typeface="Arial" panose="020B0604020202020204" pitchFamily="34" charset="0"/>
              <a:cs typeface="Arial" panose="020B0604020202020204" pitchFamily="34" charset="0"/>
            </a:endParaRPr>
          </a:p>
        </p:txBody>
      </p:sp>
      <p:sp>
        <p:nvSpPr>
          <p:cNvPr id="16387" name="Content Placeholder 2"/>
          <p:cNvSpPr>
            <a:spLocks noGrp="1"/>
          </p:cNvSpPr>
          <p:nvPr>
            <p:ph idx="1"/>
          </p:nvPr>
        </p:nvSpPr>
        <p:spPr>
          <a:xfrm>
            <a:off x="1756230" y="1828800"/>
            <a:ext cx="9158514" cy="4191000"/>
          </a:xfrm>
        </p:spPr>
        <p:txBody>
          <a:bodyPr/>
          <a:lstStyle/>
          <a:p>
            <a:r>
              <a:rPr lang="en-US" altLang="en-US" sz="2200" dirty="0" smtClean="0">
                <a:solidFill>
                  <a:srgbClr val="004A97"/>
                </a:solidFill>
                <a:latin typeface="Arial" panose="020B0604020202020204" pitchFamily="34" charset="0"/>
                <a:cs typeface="Arial" panose="020B0604020202020204" pitchFamily="34" charset="0"/>
              </a:rPr>
              <a:t>You are asked to demonstrate </a:t>
            </a:r>
            <a:r>
              <a:rPr lang="en-US" altLang="en-US" sz="2200" dirty="0">
                <a:solidFill>
                  <a:srgbClr val="004A97"/>
                </a:solidFill>
                <a:latin typeface="Arial" panose="020B0604020202020204" pitchFamily="34" charset="0"/>
                <a:cs typeface="Arial" panose="020B0604020202020204" pitchFamily="34" charset="0"/>
              </a:rPr>
              <a:t>knowledge of and pedagogical practices for teaching </a:t>
            </a:r>
            <a:r>
              <a:rPr lang="en-US" altLang="en-US" sz="2200" dirty="0" smtClean="0">
                <a:solidFill>
                  <a:srgbClr val="004A97"/>
                </a:solidFill>
                <a:latin typeface="Arial" panose="020B0604020202020204" pitchFamily="34" charset="0"/>
                <a:cs typeface="Arial" panose="020B0604020202020204" pitchFamily="34" charset="0"/>
              </a:rPr>
              <a:t>in your NB content </a:t>
            </a:r>
            <a:r>
              <a:rPr lang="en-US" altLang="en-US" sz="2200" dirty="0">
                <a:solidFill>
                  <a:srgbClr val="004A97"/>
                </a:solidFill>
                <a:latin typeface="Arial" panose="020B0604020202020204" pitchFamily="34" charset="0"/>
                <a:cs typeface="Arial" panose="020B0604020202020204" pitchFamily="34" charset="0"/>
              </a:rPr>
              <a:t>area</a:t>
            </a:r>
            <a:r>
              <a:rPr lang="en-US" altLang="en-US" sz="22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200" dirty="0">
              <a:solidFill>
                <a:srgbClr val="004A97"/>
              </a:solidFill>
              <a:latin typeface="Arial" panose="020B0604020202020204" pitchFamily="34" charset="0"/>
              <a:cs typeface="Arial" panose="020B0604020202020204" pitchFamily="34" charset="0"/>
            </a:endParaRPr>
          </a:p>
          <a:p>
            <a:r>
              <a:rPr lang="en-US" altLang="en-US" sz="2200" dirty="0">
                <a:solidFill>
                  <a:srgbClr val="004A97"/>
                </a:solidFill>
                <a:latin typeface="Arial" panose="020B0604020202020204" pitchFamily="34" charset="0"/>
                <a:cs typeface="Arial" panose="020B0604020202020204" pitchFamily="34" charset="0"/>
              </a:rPr>
              <a:t>You must demonstrate knowledge of developmentally appropriate content, which </a:t>
            </a:r>
            <a:r>
              <a:rPr lang="en-US" altLang="en-US" sz="2200" dirty="0" smtClean="0">
                <a:solidFill>
                  <a:srgbClr val="004A97"/>
                </a:solidFill>
                <a:latin typeface="Arial" panose="020B0604020202020204" pitchFamily="34" charset="0"/>
                <a:cs typeface="Arial" panose="020B0604020202020204" pitchFamily="34" charset="0"/>
              </a:rPr>
              <a:t>is necessary </a:t>
            </a:r>
            <a:r>
              <a:rPr lang="en-US" altLang="en-US" sz="2200" dirty="0">
                <a:solidFill>
                  <a:srgbClr val="004A97"/>
                </a:solidFill>
                <a:latin typeface="Arial" panose="020B0604020202020204" pitchFamily="34" charset="0"/>
                <a:cs typeface="Arial" panose="020B0604020202020204" pitchFamily="34" charset="0"/>
              </a:rPr>
              <a:t>for teaching across the full age range and ability level of your </a:t>
            </a:r>
            <a:r>
              <a:rPr lang="en-US" altLang="en-US" sz="2200" dirty="0" smtClean="0">
                <a:solidFill>
                  <a:srgbClr val="004A97"/>
                </a:solidFill>
                <a:latin typeface="Arial" panose="020B0604020202020204" pitchFamily="34" charset="0"/>
                <a:cs typeface="Arial" panose="020B0604020202020204" pitchFamily="34" charset="0"/>
              </a:rPr>
              <a:t>chosen certificate </a:t>
            </a:r>
            <a:r>
              <a:rPr lang="en-US" altLang="en-US" sz="2200" dirty="0">
                <a:solidFill>
                  <a:srgbClr val="004A97"/>
                </a:solidFill>
                <a:latin typeface="Arial" panose="020B0604020202020204" pitchFamily="34" charset="0"/>
                <a:cs typeface="Arial" panose="020B0604020202020204" pitchFamily="34" charset="0"/>
              </a:rPr>
              <a:t>area. </a:t>
            </a:r>
            <a:r>
              <a:rPr lang="en-US" altLang="en-US" sz="2200" dirty="0" smtClean="0">
                <a:solidFill>
                  <a:srgbClr val="004A97"/>
                </a:solidFill>
                <a:latin typeface="Arial" panose="020B0604020202020204" pitchFamily="34" charset="0"/>
                <a:cs typeface="Arial" panose="020B0604020202020204" pitchFamily="34" charset="0"/>
              </a:rPr>
              <a:t>Note, this means that you can be assessed across the entire developmental range for your certificate. </a:t>
            </a:r>
          </a:p>
          <a:p>
            <a:pPr marL="0" indent="0">
              <a:buNone/>
            </a:pPr>
            <a:endParaRPr lang="en-US" altLang="en-US" sz="2200" dirty="0">
              <a:solidFill>
                <a:srgbClr val="004A97"/>
              </a:solidFill>
              <a:latin typeface="Arial" panose="020B0604020202020204" pitchFamily="34" charset="0"/>
              <a:cs typeface="Arial" panose="020B0604020202020204" pitchFamily="34" charset="0"/>
            </a:endParaRPr>
          </a:p>
          <a:p>
            <a:r>
              <a:rPr lang="en-US" altLang="en-US" sz="2200" dirty="0">
                <a:solidFill>
                  <a:srgbClr val="004A97"/>
                </a:solidFill>
                <a:latin typeface="Arial" panose="020B0604020202020204" pitchFamily="34" charset="0"/>
                <a:cs typeface="Arial" panose="020B0604020202020204" pitchFamily="34" charset="0"/>
              </a:rPr>
              <a:t>This is assessed through the completion of three constructed </a:t>
            </a:r>
            <a:r>
              <a:rPr lang="en-US" altLang="en-US" sz="2200" dirty="0" smtClean="0">
                <a:solidFill>
                  <a:srgbClr val="004A97"/>
                </a:solidFill>
                <a:latin typeface="Arial" panose="020B0604020202020204" pitchFamily="34" charset="0"/>
                <a:cs typeface="Arial" panose="020B0604020202020204" pitchFamily="34" charset="0"/>
              </a:rPr>
              <a:t>response exercises </a:t>
            </a:r>
            <a:r>
              <a:rPr lang="en-US" altLang="en-US" sz="2200" dirty="0">
                <a:solidFill>
                  <a:srgbClr val="004A97"/>
                </a:solidFill>
                <a:latin typeface="Arial" panose="020B0604020202020204" pitchFamily="34" charset="0"/>
                <a:cs typeface="Arial" panose="020B0604020202020204" pitchFamily="34" charset="0"/>
              </a:rPr>
              <a:t>and approximately 45 selected response items. </a:t>
            </a:r>
          </a:p>
          <a:p>
            <a:pPr marL="0" indent="0">
              <a:buNone/>
            </a:pPr>
            <a:endParaRPr lang="en-US" altLang="en-US" sz="2400" dirty="0">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0230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solidFill>
                  <a:srgbClr val="00B050"/>
                </a:solidFill>
                <a:latin typeface="Arial" panose="020B0604020202020204" pitchFamily="34" charset="0"/>
                <a:cs typeface="Arial" panose="020B0604020202020204" pitchFamily="34" charset="0"/>
              </a:rPr>
              <a:t>Before Scheduling Your Appointment</a:t>
            </a:r>
            <a:endParaRPr lang="en-US" altLang="en-US" dirty="0">
              <a:solidFill>
                <a:srgbClr val="00B050"/>
              </a:solidFill>
              <a:latin typeface="Arial" panose="020B0604020202020204" pitchFamily="34" charset="0"/>
              <a:cs typeface="Arial" panose="020B0604020202020204" pitchFamily="34" charset="0"/>
            </a:endParaRPr>
          </a:p>
        </p:txBody>
      </p:sp>
      <p:sp>
        <p:nvSpPr>
          <p:cNvPr id="17411" name="Content Placeholder 2"/>
          <p:cNvSpPr>
            <a:spLocks noGrp="1"/>
          </p:cNvSpPr>
          <p:nvPr>
            <p:ph idx="1"/>
          </p:nvPr>
        </p:nvSpPr>
        <p:spPr>
          <a:xfrm>
            <a:off x="898634" y="1828800"/>
            <a:ext cx="11020097" cy="4191000"/>
          </a:xfrm>
        </p:spPr>
        <p:txBody>
          <a:bodyPr/>
          <a:lstStyle/>
          <a:p>
            <a:r>
              <a:rPr lang="en-US" altLang="en-US" sz="2400" dirty="0">
                <a:solidFill>
                  <a:srgbClr val="004A97"/>
                </a:solidFill>
                <a:latin typeface="Arial" panose="020B0604020202020204" pitchFamily="34" charset="0"/>
                <a:cs typeface="Arial" panose="020B0604020202020204" pitchFamily="34" charset="0"/>
              </a:rPr>
              <a:t>Review your “Authorization to Test” (ATT)  received via email</a:t>
            </a:r>
            <a:r>
              <a:rPr lang="en-US" altLang="en-US" sz="24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Confirm that the information (name, address, NB </a:t>
            </a:r>
            <a:r>
              <a:rPr lang="en-US" altLang="en-US" sz="2400" dirty="0" smtClean="0">
                <a:solidFill>
                  <a:srgbClr val="004A97"/>
                </a:solidFill>
                <a:latin typeface="Arial" panose="020B0604020202020204" pitchFamily="34" charset="0"/>
                <a:cs typeface="Arial" panose="020B0604020202020204" pitchFamily="34" charset="0"/>
              </a:rPr>
              <a:t>ID number</a:t>
            </a:r>
            <a:r>
              <a:rPr lang="en-US" altLang="en-US" sz="2400" dirty="0">
                <a:solidFill>
                  <a:srgbClr val="004A97"/>
                </a:solidFill>
                <a:latin typeface="Arial" panose="020B0604020202020204" pitchFamily="34" charset="0"/>
                <a:cs typeface="Arial" panose="020B0604020202020204" pitchFamily="34" charset="0"/>
              </a:rPr>
              <a:t>, certificate </a:t>
            </a:r>
            <a:r>
              <a:rPr lang="en-US" altLang="en-US" sz="2400" dirty="0" smtClean="0">
                <a:solidFill>
                  <a:srgbClr val="004A97"/>
                </a:solidFill>
                <a:latin typeface="Arial" panose="020B0604020202020204" pitchFamily="34" charset="0"/>
                <a:cs typeface="Arial" panose="020B0604020202020204" pitchFamily="34" charset="0"/>
              </a:rPr>
              <a:t>area, and possibly a specialty area) </a:t>
            </a:r>
            <a:r>
              <a:rPr lang="en-US" altLang="en-US" sz="2400" dirty="0">
                <a:solidFill>
                  <a:srgbClr val="004A97"/>
                </a:solidFill>
                <a:latin typeface="Arial" panose="020B0604020202020204" pitchFamily="34" charset="0"/>
                <a:cs typeface="Arial" panose="020B0604020202020204" pitchFamily="34" charset="0"/>
              </a:rPr>
              <a:t>on your ATT is </a:t>
            </a:r>
            <a:r>
              <a:rPr lang="en-US" altLang="en-US" sz="2400" dirty="0" smtClean="0">
                <a:solidFill>
                  <a:srgbClr val="004A97"/>
                </a:solidFill>
                <a:latin typeface="Arial" panose="020B0604020202020204" pitchFamily="34" charset="0"/>
                <a:cs typeface="Arial" panose="020B0604020202020204" pitchFamily="34" charset="0"/>
              </a:rPr>
              <a:t>correct. </a:t>
            </a:r>
            <a:r>
              <a:rPr lang="en-US" altLang="en-US" sz="2400" i="1" dirty="0" smtClean="0">
                <a:solidFill>
                  <a:srgbClr val="004A97"/>
                </a:solidFill>
                <a:latin typeface="Arial" panose="020B0604020202020204" pitchFamily="34" charset="0"/>
                <a:cs typeface="Arial" panose="020B0604020202020204" pitchFamily="34" charset="0"/>
              </a:rPr>
              <a:t>Your first and last name </a:t>
            </a:r>
            <a:r>
              <a:rPr lang="en-US" altLang="en-US" sz="2400" i="1" dirty="0">
                <a:solidFill>
                  <a:srgbClr val="004A97"/>
                </a:solidFill>
                <a:latin typeface="Arial" panose="020B0604020202020204" pitchFamily="34" charset="0"/>
                <a:cs typeface="Arial" panose="020B0604020202020204" pitchFamily="34" charset="0"/>
              </a:rPr>
              <a:t>must be exactly the same as your photo ID</a:t>
            </a:r>
            <a:r>
              <a:rPr lang="en-US" altLang="en-US" sz="2400" i="1"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400" i="1" dirty="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If you must make changes, refer to the instructions on page 3 of the “2017 Component 1: Content Knowledge Assessment Center Policy and Guidelines” book available on the NB website.</a:t>
            </a: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b="1" dirty="0">
                <a:solidFill>
                  <a:srgbClr val="004A97"/>
                </a:solidFill>
                <a:latin typeface="Arial" panose="020B0604020202020204" pitchFamily="34" charset="0"/>
                <a:cs typeface="Arial" panose="020B0604020202020204" pitchFamily="34" charset="0"/>
              </a:rPr>
              <a:t>Don’t schedule assessment until the ATT is correct.</a:t>
            </a:r>
          </a:p>
        </p:txBody>
      </p:sp>
    </p:spTree>
    <p:extLst>
      <p:ext uri="{BB962C8B-B14F-4D97-AF65-F5344CB8AC3E}">
        <p14:creationId xmlns:p14="http://schemas.microsoft.com/office/powerpoint/2010/main" val="2506864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solidFill>
                  <a:srgbClr val="00B050"/>
                </a:solidFill>
                <a:latin typeface="Arial" panose="020B0604020202020204" pitchFamily="34" charset="0"/>
                <a:cs typeface="Arial" panose="020B0604020202020204" pitchFamily="34" charset="0"/>
              </a:rPr>
              <a:t>Before Scheduling Cont</a:t>
            </a:r>
            <a:r>
              <a:rPr lang="en-US" altLang="en-US" dirty="0">
                <a:solidFill>
                  <a:srgbClr val="00B050"/>
                </a:solidFill>
                <a:latin typeface="Arial" panose="020B0604020202020204" pitchFamily="34" charset="0"/>
                <a:cs typeface="Arial" panose="020B0604020202020204" pitchFamily="34" charset="0"/>
              </a:rPr>
              <a:t>.</a:t>
            </a:r>
            <a:endParaRPr lang="en-US" altLang="en-US" dirty="0">
              <a:solidFill>
                <a:srgbClr val="00B050"/>
              </a:solidFill>
              <a:latin typeface="Arial" panose="020B0604020202020204" pitchFamily="34" charset="0"/>
              <a:cs typeface="Arial" panose="020B0604020202020204" pitchFamily="34" charset="0"/>
            </a:endParaRPr>
          </a:p>
        </p:txBody>
      </p:sp>
      <p:sp>
        <p:nvSpPr>
          <p:cNvPr id="18435" name="Content Placeholder 2"/>
          <p:cNvSpPr>
            <a:spLocks noGrp="1"/>
          </p:cNvSpPr>
          <p:nvPr>
            <p:ph idx="1"/>
          </p:nvPr>
        </p:nvSpPr>
        <p:spPr>
          <a:xfrm>
            <a:off x="1756229" y="1828800"/>
            <a:ext cx="9173028" cy="4191000"/>
          </a:xfrm>
        </p:spPr>
        <p:txBody>
          <a:bodyPr/>
          <a:lstStyle/>
          <a:p>
            <a:pPr>
              <a:defRPr/>
            </a:pPr>
            <a:r>
              <a:rPr lang="en-US" altLang="en-US" sz="2800" dirty="0" smtClean="0">
                <a:solidFill>
                  <a:srgbClr val="004A97"/>
                </a:solidFill>
                <a:latin typeface="Arial" panose="020B0604020202020204" pitchFamily="34" charset="0"/>
                <a:cs typeface="Arial" panose="020B0604020202020204" pitchFamily="34" charset="0"/>
              </a:rPr>
              <a:t>If </a:t>
            </a:r>
            <a:r>
              <a:rPr lang="en-US" altLang="en-US" sz="2800" dirty="0">
                <a:solidFill>
                  <a:srgbClr val="004A97"/>
                </a:solidFill>
                <a:latin typeface="Arial" panose="020B0604020202020204" pitchFamily="34" charset="0"/>
                <a:cs typeface="Arial" panose="020B0604020202020204" pitchFamily="34" charset="0"/>
              </a:rPr>
              <a:t>you need accommodations, all requests must be preapproved.  </a:t>
            </a:r>
            <a:endParaRPr lang="en-US" altLang="en-US" sz="2800" dirty="0" smtClean="0">
              <a:solidFill>
                <a:srgbClr val="004A97"/>
              </a:solidFill>
              <a:latin typeface="Arial" panose="020B0604020202020204" pitchFamily="34" charset="0"/>
              <a:cs typeface="Arial" panose="020B0604020202020204" pitchFamily="34" charset="0"/>
            </a:endParaRPr>
          </a:p>
          <a:p>
            <a:pPr>
              <a:defRPr/>
            </a:pPr>
            <a:endParaRPr lang="en-US" altLang="en-US" sz="2800" dirty="0">
              <a:solidFill>
                <a:srgbClr val="004A97"/>
              </a:solidFill>
              <a:latin typeface="Arial" panose="020B0604020202020204" pitchFamily="34" charset="0"/>
              <a:cs typeface="Arial" panose="020B0604020202020204" pitchFamily="34" charset="0"/>
            </a:endParaRPr>
          </a:p>
          <a:p>
            <a:pPr>
              <a:defRPr/>
            </a:pPr>
            <a:r>
              <a:rPr lang="en-US" altLang="en-US" sz="2800" dirty="0">
                <a:solidFill>
                  <a:srgbClr val="004A97"/>
                </a:solidFill>
                <a:latin typeface="Arial" panose="020B0604020202020204" pitchFamily="34" charset="0"/>
                <a:cs typeface="Arial" panose="020B0604020202020204" pitchFamily="34" charset="0"/>
              </a:rPr>
              <a:t>Schedule your appointment as far in advance as possible.  May and June months fill quickly.</a:t>
            </a:r>
          </a:p>
          <a:p>
            <a:pPr>
              <a:defRPr/>
            </a:pPr>
            <a:endParaRPr lang="en-US" altLang="en-US" dirty="0" smtClean="0"/>
          </a:p>
        </p:txBody>
      </p:sp>
    </p:spTree>
    <p:extLst>
      <p:ext uri="{BB962C8B-B14F-4D97-AF65-F5344CB8AC3E}">
        <p14:creationId xmlns:p14="http://schemas.microsoft.com/office/powerpoint/2010/main" val="3340241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3076</Words>
  <Application>Microsoft Office PowerPoint</Application>
  <PresentationFormat>Widescreen</PresentationFormat>
  <Paragraphs>317</Paragraphs>
  <Slides>31</Slides>
  <Notes>31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31</vt:i4>
      </vt:variant>
    </vt:vector>
  </HeadingPairs>
  <TitlesOfParts>
    <vt:vector size="43" baseType="lpstr">
      <vt:lpstr>Arial Unicode MS</vt:lpstr>
      <vt:lpstr>ＭＳ Ｐゴシック</vt:lpstr>
      <vt:lpstr>Arial</vt:lpstr>
      <vt:lpstr>Avenir Next</vt:lpstr>
      <vt:lpstr>Calibri</vt:lpstr>
      <vt:lpstr>Gill Sans Light</vt:lpstr>
      <vt:lpstr>Helvetica Neue</vt:lpstr>
      <vt:lpstr>Helvetica Neue Thin</vt:lpstr>
      <vt:lpstr>Verdana</vt:lpstr>
      <vt:lpstr>Wingdings</vt:lpstr>
      <vt:lpstr>1_Profile</vt:lpstr>
      <vt:lpstr>2_Profile</vt:lpstr>
      <vt:lpstr> </vt:lpstr>
      <vt:lpstr>Essential Questions</vt:lpstr>
      <vt:lpstr>Round the Room and Back Again!</vt:lpstr>
      <vt:lpstr>Round the Room…</vt:lpstr>
      <vt:lpstr>And Back Again!</vt:lpstr>
      <vt:lpstr>Discussion</vt:lpstr>
      <vt:lpstr>An Overview from NBPTS</vt:lpstr>
      <vt:lpstr>Before Scheduling Your Appointment</vt:lpstr>
      <vt:lpstr>Before Scheduling Cont.</vt:lpstr>
      <vt:lpstr>Schedule your Appointment</vt:lpstr>
      <vt:lpstr>Special Considerations</vt:lpstr>
      <vt:lpstr>Changing/Canceling Appointments</vt:lpstr>
      <vt:lpstr>Test Day</vt:lpstr>
      <vt:lpstr>Testing Schedule</vt:lpstr>
      <vt:lpstr>Selected Response Items (SRIs)</vt:lpstr>
      <vt:lpstr>Selected Response Items Cont.</vt:lpstr>
      <vt:lpstr>Constructed Response (CR) Exercises</vt:lpstr>
      <vt:lpstr>Constructed Response, cont.</vt:lpstr>
      <vt:lpstr>Responding to Prompts</vt:lpstr>
      <vt:lpstr>Scoring (SRIs)</vt:lpstr>
      <vt:lpstr>Scoring (CR)</vt:lpstr>
      <vt:lpstr>Scoring (CR) Cont.</vt:lpstr>
      <vt:lpstr>How to Prepare</vt:lpstr>
      <vt:lpstr>Other Materials to Help with Preparation</vt:lpstr>
      <vt:lpstr>Dissect the Assessment Center Descriptions</vt:lpstr>
      <vt:lpstr>Examples</vt:lpstr>
      <vt:lpstr>Examples</vt:lpstr>
      <vt:lpstr>Dissect the Assessment Center Descriptions</vt:lpstr>
      <vt:lpstr>In Summary…</vt:lpstr>
      <vt:lpstr>NB Assessment Resource</vt:lpstr>
      <vt:lpstr>Resources</vt:lpstr>
    </vt:vector>
  </TitlesOfParts>
  <Company>Winthrop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Jenna Hallman</dc:creator>
  <cp:lastModifiedBy>Jenna Hallman</cp:lastModifiedBy>
  <cp:revision>37</cp:revision>
  <cp:lastPrinted>2017-01-27T20:21:20Z</cp:lastPrinted>
  <dcterms:created xsi:type="dcterms:W3CDTF">2016-04-04T13:55:04Z</dcterms:created>
  <dcterms:modified xsi:type="dcterms:W3CDTF">2017-03-14T16:31:09Z</dcterms:modified>
</cp:coreProperties>
</file>